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3" r:id="rId5"/>
    <p:sldId id="264" r:id="rId6"/>
    <p:sldId id="266" r:id="rId7"/>
    <p:sldId id="268" r:id="rId8"/>
    <p:sldId id="269" r:id="rId9"/>
    <p:sldId id="267" r:id="rId10"/>
    <p:sldId id="271" r:id="rId11"/>
    <p:sldId id="275" r:id="rId12"/>
    <p:sldId id="274" r:id="rId13"/>
    <p:sldId id="289" r:id="rId14"/>
    <p:sldId id="276" r:id="rId15"/>
    <p:sldId id="277" r:id="rId16"/>
    <p:sldId id="290" r:id="rId17"/>
    <p:sldId id="282" r:id="rId18"/>
    <p:sldId id="285" r:id="rId19"/>
    <p:sldId id="273" r:id="rId20"/>
    <p:sldId id="272" r:id="rId21"/>
    <p:sldId id="278" r:id="rId22"/>
    <p:sldId id="279" r:id="rId23"/>
    <p:sldId id="280" r:id="rId24"/>
    <p:sldId id="281" r:id="rId25"/>
    <p:sldId id="283" r:id="rId26"/>
    <p:sldId id="284" r:id="rId27"/>
    <p:sldId id="286" r:id="rId28"/>
    <p:sldId id="287" r:id="rId29"/>
    <p:sldId id="288"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BD428-807E-40CE-B676-58EC51747DCE}" v="2176" dt="2025-07-25T20:17:36.845"/>
    <p1510:client id="{76C91246-8C59-4B9D-AE2A-B02725F73C50}" v="6002" dt="2025-07-25T20:23:51.926"/>
    <p1510:client id="{F2629741-03E3-488B-9300-E0E0D8080CA4}" v="631" dt="2025-07-26T09:23:32.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ilone" userId="204b784c9a9fa34a" providerId="LiveId" clId="{F2629741-03E3-488B-9300-E0E0D8080CA4}"/>
    <pc:docChg chg="undo custSel modSld">
      <pc:chgData name="Laura Milone" userId="204b784c9a9fa34a" providerId="LiveId" clId="{F2629741-03E3-488B-9300-E0E0D8080CA4}" dt="2025-07-26T09:23:32.741" v="720" actId="113"/>
      <pc:docMkLst>
        <pc:docMk/>
      </pc:docMkLst>
      <pc:sldChg chg="modSp mod">
        <pc:chgData name="Laura Milone" userId="204b784c9a9fa34a" providerId="LiveId" clId="{F2629741-03E3-488B-9300-E0E0D8080CA4}" dt="2025-07-26T09:03:31.929" v="92" actId="20577"/>
        <pc:sldMkLst>
          <pc:docMk/>
          <pc:sldMk cId="3121780645" sldId="267"/>
        </pc:sldMkLst>
        <pc:spChg chg="mod">
          <ac:chgData name="Laura Milone" userId="204b784c9a9fa34a" providerId="LiveId" clId="{F2629741-03E3-488B-9300-E0E0D8080CA4}" dt="2025-07-26T09:03:31.929" v="92" actId="20577"/>
          <ac:spMkLst>
            <pc:docMk/>
            <pc:sldMk cId="3121780645" sldId="267"/>
            <ac:spMk id="3" creationId="{C02715DC-EFD9-A889-7700-69CCB1AD98E0}"/>
          </ac:spMkLst>
        </pc:spChg>
      </pc:sldChg>
      <pc:sldChg chg="modSp mod">
        <pc:chgData name="Laura Milone" userId="204b784c9a9fa34a" providerId="LiveId" clId="{F2629741-03E3-488B-9300-E0E0D8080CA4}" dt="2025-07-26T09:21:52.627" v="712" actId="20577"/>
        <pc:sldMkLst>
          <pc:docMk/>
          <pc:sldMk cId="3804277484" sldId="271"/>
        </pc:sldMkLst>
        <pc:spChg chg="mod">
          <ac:chgData name="Laura Milone" userId="204b784c9a9fa34a" providerId="LiveId" clId="{F2629741-03E3-488B-9300-E0E0D8080CA4}" dt="2025-07-26T09:21:52.627" v="712" actId="20577"/>
          <ac:spMkLst>
            <pc:docMk/>
            <pc:sldMk cId="3804277484" sldId="271"/>
            <ac:spMk id="3" creationId="{DE9B705E-B89B-A290-7C11-D2CBD97877EB}"/>
          </ac:spMkLst>
        </pc:spChg>
      </pc:sldChg>
      <pc:sldChg chg="modSp mod">
        <pc:chgData name="Laura Milone" userId="204b784c9a9fa34a" providerId="LiveId" clId="{F2629741-03E3-488B-9300-E0E0D8080CA4}" dt="2025-07-26T09:20:36.047" v="700" actId="113"/>
        <pc:sldMkLst>
          <pc:docMk/>
          <pc:sldMk cId="914024038" sldId="272"/>
        </pc:sldMkLst>
        <pc:spChg chg="mod">
          <ac:chgData name="Laura Milone" userId="204b784c9a9fa34a" providerId="LiveId" clId="{F2629741-03E3-488B-9300-E0E0D8080CA4}" dt="2025-07-26T09:20:36.047" v="700" actId="113"/>
          <ac:spMkLst>
            <pc:docMk/>
            <pc:sldMk cId="914024038" sldId="272"/>
            <ac:spMk id="3" creationId="{678F1735-9DB6-8B3F-4B45-D49EF3FD5FD2}"/>
          </ac:spMkLst>
        </pc:spChg>
        <pc:spChg chg="mod">
          <ac:chgData name="Laura Milone" userId="204b784c9a9fa34a" providerId="LiveId" clId="{F2629741-03E3-488B-9300-E0E0D8080CA4}" dt="2025-07-26T09:20:26.074" v="698" actId="207"/>
          <ac:spMkLst>
            <pc:docMk/>
            <pc:sldMk cId="914024038" sldId="272"/>
            <ac:spMk id="5" creationId="{4BBB3F8E-192B-56E2-7993-F0780F18F1A8}"/>
          </ac:spMkLst>
        </pc:spChg>
        <pc:picChg chg="mod">
          <ac:chgData name="Laura Milone" userId="204b784c9a9fa34a" providerId="LiveId" clId="{F2629741-03E3-488B-9300-E0E0D8080CA4}" dt="2025-07-26T09:19:05.729" v="692" actId="1076"/>
          <ac:picMkLst>
            <pc:docMk/>
            <pc:sldMk cId="914024038" sldId="272"/>
            <ac:picMk id="1026" creationId="{CE769C2A-9BA8-8E22-B31C-FA60341F7AA7}"/>
          </ac:picMkLst>
        </pc:picChg>
      </pc:sldChg>
      <pc:sldChg chg="modSp mod">
        <pc:chgData name="Laura Milone" userId="204b784c9a9fa34a" providerId="LiveId" clId="{F2629741-03E3-488B-9300-E0E0D8080CA4}" dt="2025-07-26T09:23:32.741" v="720" actId="113"/>
        <pc:sldMkLst>
          <pc:docMk/>
          <pc:sldMk cId="3584122583" sldId="273"/>
        </pc:sldMkLst>
        <pc:spChg chg="mod">
          <ac:chgData name="Laura Milone" userId="204b784c9a9fa34a" providerId="LiveId" clId="{F2629741-03E3-488B-9300-E0E0D8080CA4}" dt="2025-07-26T09:23:17.771" v="718" actId="207"/>
          <ac:spMkLst>
            <pc:docMk/>
            <pc:sldMk cId="3584122583" sldId="273"/>
            <ac:spMk id="3" creationId="{032BC1B4-841D-277F-0986-BA35C94DD92E}"/>
          </ac:spMkLst>
        </pc:spChg>
        <pc:spChg chg="mod">
          <ac:chgData name="Laura Milone" userId="204b784c9a9fa34a" providerId="LiveId" clId="{F2629741-03E3-488B-9300-E0E0D8080CA4}" dt="2025-07-26T09:23:32.741" v="720" actId="113"/>
          <ac:spMkLst>
            <pc:docMk/>
            <pc:sldMk cId="3584122583" sldId="273"/>
            <ac:spMk id="8" creationId="{4DB47248-2337-4AD9-C6B9-35EF00B00ECC}"/>
          </ac:spMkLst>
        </pc:spChg>
        <pc:picChg chg="mod">
          <ac:chgData name="Laura Milone" userId="204b784c9a9fa34a" providerId="LiveId" clId="{F2629741-03E3-488B-9300-E0E0D8080CA4}" dt="2025-07-26T09:10:28.126" v="473" actId="1076"/>
          <ac:picMkLst>
            <pc:docMk/>
            <pc:sldMk cId="3584122583" sldId="273"/>
            <ac:picMk id="17" creationId="{234FD9A5-3A5B-96C7-4E49-05499018F7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5A332-55C2-415E-8441-14D17F119395}" type="datetimeFigureOut">
              <a:rPr lang="it-IT" smtClean="0"/>
              <a:t>26/07/2025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718EE-D8B4-4DD3-A182-9F130063D0EE}" type="slidenum">
              <a:rPr lang="it-IT" smtClean="0"/>
              <a:t>‹N›</a:t>
            </a:fld>
            <a:endParaRPr lang="it-IT"/>
          </a:p>
        </p:txBody>
      </p:sp>
    </p:spTree>
    <p:extLst>
      <p:ext uri="{BB962C8B-B14F-4D97-AF65-F5344CB8AC3E}">
        <p14:creationId xmlns:p14="http://schemas.microsoft.com/office/powerpoint/2010/main" val="75843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DC525D43-9C9C-4E77-A77C-BD28BA0E1C05}" type="slidenum">
              <a:rPr lang="it-IT" smtClean="0"/>
              <a:t>2</a:t>
            </a:fld>
            <a:endParaRPr lang="it-IT"/>
          </a:p>
        </p:txBody>
      </p:sp>
    </p:spTree>
    <p:extLst>
      <p:ext uri="{BB962C8B-B14F-4D97-AF65-F5344CB8AC3E}">
        <p14:creationId xmlns:p14="http://schemas.microsoft.com/office/powerpoint/2010/main" val="158020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D8D718EE-D8B4-4DD3-A182-9F130063D0EE}" type="slidenum">
              <a:rPr lang="it-IT" smtClean="0"/>
              <a:t>12</a:t>
            </a:fld>
            <a:endParaRPr lang="it-IT"/>
          </a:p>
        </p:txBody>
      </p:sp>
    </p:spTree>
    <p:extLst>
      <p:ext uri="{BB962C8B-B14F-4D97-AF65-F5344CB8AC3E}">
        <p14:creationId xmlns:p14="http://schemas.microsoft.com/office/powerpoint/2010/main" val="153216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8A0DD-7E20-C370-F30F-0649AED5B99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18FBF5E-48DC-905E-3CC5-63DD46BC2E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A7369D1-8E29-8D50-724E-56679B863C8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4445CA9-E854-965C-67D8-F8EEEA50ED21}"/>
              </a:ext>
            </a:extLst>
          </p:cNvPr>
          <p:cNvSpPr>
            <a:spLocks noGrp="1"/>
          </p:cNvSpPr>
          <p:nvPr>
            <p:ph type="sldNum" sz="quarter" idx="5"/>
          </p:nvPr>
        </p:nvSpPr>
        <p:spPr/>
        <p:txBody>
          <a:bodyPr/>
          <a:lstStyle/>
          <a:p>
            <a:fld id="{D8D718EE-D8B4-4DD3-A182-9F130063D0EE}" type="slidenum">
              <a:rPr lang="it-IT" smtClean="0"/>
              <a:t>13</a:t>
            </a:fld>
            <a:endParaRPr lang="it-IT"/>
          </a:p>
        </p:txBody>
      </p:sp>
    </p:spTree>
    <p:extLst>
      <p:ext uri="{BB962C8B-B14F-4D97-AF65-F5344CB8AC3E}">
        <p14:creationId xmlns:p14="http://schemas.microsoft.com/office/powerpoint/2010/main" val="274001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0CE7-95BE-5C39-E314-28C914FE2B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58F327-77FD-AFDA-0E60-F6D13BE2C0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0C9C156-E407-9753-5B82-2479C8FD025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C5E7C98-C79A-F289-EA47-AD2C73FCC636}"/>
              </a:ext>
            </a:extLst>
          </p:cNvPr>
          <p:cNvSpPr>
            <a:spLocks noGrp="1"/>
          </p:cNvSpPr>
          <p:nvPr>
            <p:ph type="sldNum" sz="quarter" idx="5"/>
          </p:nvPr>
        </p:nvSpPr>
        <p:spPr/>
        <p:txBody>
          <a:bodyPr/>
          <a:lstStyle/>
          <a:p>
            <a:fld id="{D8D718EE-D8B4-4DD3-A182-9F130063D0EE}" type="slidenum">
              <a:rPr lang="it-IT" smtClean="0"/>
              <a:t>14</a:t>
            </a:fld>
            <a:endParaRPr lang="it-IT"/>
          </a:p>
        </p:txBody>
      </p:sp>
    </p:spTree>
    <p:extLst>
      <p:ext uri="{BB962C8B-B14F-4D97-AF65-F5344CB8AC3E}">
        <p14:creationId xmlns:p14="http://schemas.microsoft.com/office/powerpoint/2010/main" val="310460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917A0-745B-2A2F-D1DB-48B1862F2C5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9F2532D-B692-535C-3ADF-AA95BC8A15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3F05209-87B4-FB57-9562-EA7525A906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0887341-76B3-650E-B2C0-0FCBE950918E}"/>
              </a:ext>
            </a:extLst>
          </p:cNvPr>
          <p:cNvSpPr>
            <a:spLocks noGrp="1"/>
          </p:cNvSpPr>
          <p:nvPr>
            <p:ph type="sldNum" sz="quarter" idx="5"/>
          </p:nvPr>
        </p:nvSpPr>
        <p:spPr/>
        <p:txBody>
          <a:bodyPr/>
          <a:lstStyle/>
          <a:p>
            <a:fld id="{D8D718EE-D8B4-4DD3-A182-9F130063D0EE}" type="slidenum">
              <a:rPr lang="it-IT" smtClean="0"/>
              <a:t>15</a:t>
            </a:fld>
            <a:endParaRPr lang="it-IT"/>
          </a:p>
        </p:txBody>
      </p:sp>
    </p:spTree>
    <p:extLst>
      <p:ext uri="{BB962C8B-B14F-4D97-AF65-F5344CB8AC3E}">
        <p14:creationId xmlns:p14="http://schemas.microsoft.com/office/powerpoint/2010/main" val="158547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8D718EE-D8B4-4DD3-A182-9F130063D0EE}" type="slidenum">
              <a:rPr lang="it-IT" smtClean="0"/>
              <a:t>17</a:t>
            </a:fld>
            <a:endParaRPr lang="it-IT"/>
          </a:p>
        </p:txBody>
      </p:sp>
    </p:spTree>
    <p:extLst>
      <p:ext uri="{BB962C8B-B14F-4D97-AF65-F5344CB8AC3E}">
        <p14:creationId xmlns:p14="http://schemas.microsoft.com/office/powerpoint/2010/main" val="182479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8D718EE-D8B4-4DD3-A182-9F130063D0EE}" type="slidenum">
              <a:rPr lang="it-IT" smtClean="0"/>
              <a:t>26</a:t>
            </a:fld>
            <a:endParaRPr lang="it-IT"/>
          </a:p>
        </p:txBody>
      </p:sp>
    </p:spTree>
    <p:extLst>
      <p:ext uri="{BB962C8B-B14F-4D97-AF65-F5344CB8AC3E}">
        <p14:creationId xmlns:p14="http://schemas.microsoft.com/office/powerpoint/2010/main" val="200368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2BCB4C-E27C-9C3E-EC32-84273A4C69A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88A0984-8616-746C-D5FC-5C279FE6C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B531B30-326E-1EA3-A887-72300D897FDA}"/>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F37F8FC5-5813-40E2-BFC2-577A05F1989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2DB3FF-784D-D614-049F-8E18C10D2BE4}"/>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39162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E4D14-A8D3-5E07-B8F3-CF145237860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7AA2365-043A-221A-2C6B-0D73D9DEC1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3CE618D-8D90-C57E-10A7-0C3CE5AF0751}"/>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C4FB4597-AF12-F0AA-9B22-D305013C327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379382-3DEA-CF0F-2DAA-2644077A2DF5}"/>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2337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959E052-B9CA-EBE6-6133-FE462659432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C3EE05-A40B-C6A2-F0F5-A46C678F066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771862F-B142-B39E-8A62-A339334C0A7E}"/>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228B4D4D-77F4-0497-E403-634BE1476EA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A44F3C-CFDA-CD06-0810-578F4B990E50}"/>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341516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6F03F-2384-54F0-09CE-7775D5272E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44A354-4CA7-AC7E-DA58-F40892845B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06A4A3-EA3D-8D1F-016A-2BA53C1CCA83}"/>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593D5657-190D-6D64-E943-D73F410F1DA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A12AC4-4267-DDE4-FAA4-C097853D980A}"/>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22460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5FFADA-ACE8-E56D-380E-8D1EA04C3A7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B3D0588-D790-E4A2-82D7-484460CA9A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7D94214-892B-658D-4A3B-28B113605004}"/>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8B575F85-DE6F-F5A4-9D41-C441CDDBF9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010807F-B74E-889A-6CCE-C3F41577EA5B}"/>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40644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BFF0C-AA7D-9D98-484C-6E96658D7A5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0B091B-CFAC-C9F4-743A-AC8946ECC23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02F7544-2E72-6283-BE37-994135517AE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030A63-C051-5F43-E788-02EDDB4BAB3C}"/>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6" name="Segnaposto piè di pagina 5">
            <a:extLst>
              <a:ext uri="{FF2B5EF4-FFF2-40B4-BE49-F238E27FC236}">
                <a16:creationId xmlns:a16="http://schemas.microsoft.com/office/drawing/2014/main" id="{FF1FA54D-24F7-1995-F93E-F207664C624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D9DF25E-986A-A674-ED3C-0EB0C3E6A99A}"/>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875264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BAC33-9FEB-FFF7-2658-6EE460A4DEA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92DDA45-60B0-7171-8F32-21279073A7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A4FB005-EBB7-182C-2813-309FD9ADC74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8314297-D67B-01B1-0671-CA0B6A0CA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0AC25EE-4EEA-BC87-BB72-AEF00E4BED0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BAACDC6-5381-9CF7-3D0B-364E8E2DA466}"/>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8" name="Segnaposto piè di pagina 7">
            <a:extLst>
              <a:ext uri="{FF2B5EF4-FFF2-40B4-BE49-F238E27FC236}">
                <a16:creationId xmlns:a16="http://schemas.microsoft.com/office/drawing/2014/main" id="{F4D0DF06-2C66-3F05-A611-3958A8346F7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E305F72-9601-E622-2FE4-8486FE535A7C}"/>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88752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FF85FB-88A5-0A6C-0899-8E3C8A889F2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289BCA3-7288-52CF-A652-0FE60AA8E7F4}"/>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4" name="Segnaposto piè di pagina 3">
            <a:extLst>
              <a:ext uri="{FF2B5EF4-FFF2-40B4-BE49-F238E27FC236}">
                <a16:creationId xmlns:a16="http://schemas.microsoft.com/office/drawing/2014/main" id="{60BF1A13-F47A-60AE-8CE6-E9C5EEE4B78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A3A4421-C2C1-0EF9-DD53-E58D2A4DC605}"/>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18124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188C70-61B1-DA89-F170-16B3B4F40B08}"/>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3" name="Segnaposto piè di pagina 2">
            <a:extLst>
              <a:ext uri="{FF2B5EF4-FFF2-40B4-BE49-F238E27FC236}">
                <a16:creationId xmlns:a16="http://schemas.microsoft.com/office/drawing/2014/main" id="{55430550-2D5C-B38E-AA60-22F3B0E1C83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AA351FA4-3243-510A-40DB-DAC5C52028B1}"/>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38752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41023E-632C-7559-B43A-3421FA9C373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47B2F7D-C1DB-050E-BA45-D020700E2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B738C80-41E4-3C93-677D-D8C99B214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ACE36BA-4176-538A-75E9-C8C36057C77C}"/>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6" name="Segnaposto piè di pagina 5">
            <a:extLst>
              <a:ext uri="{FF2B5EF4-FFF2-40B4-BE49-F238E27FC236}">
                <a16:creationId xmlns:a16="http://schemas.microsoft.com/office/drawing/2014/main" id="{22EA2417-0ED4-B3B0-F8D9-E89A27ABF8C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1E8E424-E7F3-EA2D-97B8-92414974C2C8}"/>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271346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441A88-76DC-058F-DEB2-1F98F0C65F4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5E4678F-BC34-DED8-35B1-A07127DB4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E5BC615-81E0-29E2-AFFA-D9961AEF0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6C5211A-ED55-A466-3535-F2645D2BE32B}"/>
              </a:ext>
            </a:extLst>
          </p:cNvPr>
          <p:cNvSpPr>
            <a:spLocks noGrp="1"/>
          </p:cNvSpPr>
          <p:nvPr>
            <p:ph type="dt" sz="half" idx="10"/>
          </p:nvPr>
        </p:nvSpPr>
        <p:spPr/>
        <p:txBody>
          <a:bodyPr/>
          <a:lstStyle/>
          <a:p>
            <a:fld id="{259F2ADA-B63F-412E-831D-368009B612B5}" type="datetimeFigureOut">
              <a:rPr lang="it-IT" smtClean="0"/>
              <a:t>26/07/2025</a:t>
            </a:fld>
            <a:endParaRPr lang="it-IT"/>
          </a:p>
        </p:txBody>
      </p:sp>
      <p:sp>
        <p:nvSpPr>
          <p:cNvPr id="6" name="Segnaposto piè di pagina 5">
            <a:extLst>
              <a:ext uri="{FF2B5EF4-FFF2-40B4-BE49-F238E27FC236}">
                <a16:creationId xmlns:a16="http://schemas.microsoft.com/office/drawing/2014/main" id="{0B11ACBE-6B3B-0B18-57FD-088EF8420B3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F78A453-31ED-2FF4-DFB6-F2E50CAA6153}"/>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96145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FC2DA6-6A0F-B23A-D9AF-5D29525905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675B34-F5EB-87DB-154C-CEB415491E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D69A67-1D66-150B-A241-7492C7CCB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9F2ADA-B63F-412E-831D-368009B612B5}" type="datetimeFigureOut">
              <a:rPr lang="it-IT" smtClean="0"/>
              <a:t>26/07/2025</a:t>
            </a:fld>
            <a:endParaRPr lang="it-IT"/>
          </a:p>
        </p:txBody>
      </p:sp>
      <p:sp>
        <p:nvSpPr>
          <p:cNvPr id="5" name="Segnaposto piè di pagina 4">
            <a:extLst>
              <a:ext uri="{FF2B5EF4-FFF2-40B4-BE49-F238E27FC236}">
                <a16:creationId xmlns:a16="http://schemas.microsoft.com/office/drawing/2014/main" id="{FE0CF882-09AB-1A26-828D-C0D22058A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65F54E38-D61D-5DA4-EE84-D9CE9E4C1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D2D0F8-2A63-4665-899B-AEB1FA97F98E}" type="slidenum">
              <a:rPr lang="it-IT" smtClean="0"/>
              <a:t>‹N›</a:t>
            </a:fld>
            <a:endParaRPr lang="it-IT"/>
          </a:p>
        </p:txBody>
      </p:sp>
    </p:spTree>
    <p:extLst>
      <p:ext uri="{BB962C8B-B14F-4D97-AF65-F5344CB8AC3E}">
        <p14:creationId xmlns:p14="http://schemas.microsoft.com/office/powerpoint/2010/main" val="3263333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3.png"/><Relationship Id="rId5" Type="http://schemas.microsoft.com/office/2007/relationships/media" Target="../media/media3.mp4"/><Relationship Id="rId10" Type="http://schemas.openxmlformats.org/officeDocument/2006/relationships/image" Target="../media/image42.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49.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4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47.png"/><Relationship Id="rId5" Type="http://schemas.microsoft.com/office/2007/relationships/media" Target="../media/media7.mp4"/><Relationship Id="rId10" Type="http://schemas.openxmlformats.org/officeDocument/2006/relationships/image" Target="../media/image46.png"/><Relationship Id="rId4" Type="http://schemas.openxmlformats.org/officeDocument/2006/relationships/video" Target="../media/media6.mp4"/><Relationship Id="rId9"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banner.png">
            <a:extLst>
              <a:ext uri="{FF2B5EF4-FFF2-40B4-BE49-F238E27FC236}">
                <a16:creationId xmlns:a16="http://schemas.microsoft.com/office/drawing/2014/main" id="{EFA33B43-7A49-27B4-EB7E-2ABDA7BCB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21" name="CasellaDiTesto 9">
            <a:extLst>
              <a:ext uri="{FF2B5EF4-FFF2-40B4-BE49-F238E27FC236}">
                <a16:creationId xmlns:a16="http://schemas.microsoft.com/office/drawing/2014/main" id="{1D851725-C830-8F41-A18D-4E85C97E5EF1}"/>
              </a:ext>
            </a:extLst>
          </p:cNvPr>
          <p:cNvSpPr txBox="1"/>
          <p:nvPr/>
        </p:nvSpPr>
        <p:spPr>
          <a:xfrm>
            <a:off x="217714" y="1147820"/>
            <a:ext cx="9110186" cy="923330"/>
          </a:xfrm>
          <a:prstGeom prst="rect">
            <a:avLst/>
          </a:prstGeom>
          <a:noFill/>
        </p:spPr>
        <p:txBody>
          <a:bodyPr wrap="none" rtlCol="0">
            <a:spAutoFit/>
          </a:bodyPr>
          <a:lstStyle/>
          <a:p>
            <a:r>
              <a:rPr lang="en-GB" sz="2800" noProof="0">
                <a:solidFill>
                  <a:srgbClr val="971720"/>
                </a:solidFill>
                <a:latin typeface="Century Gothic"/>
                <a:cs typeface="Century Gothic"/>
              </a:rPr>
              <a:t>D</a:t>
            </a:r>
            <a:r>
              <a:rPr lang="en-GB" noProof="0">
                <a:solidFill>
                  <a:srgbClr val="162230"/>
                </a:solidFill>
                <a:latin typeface="Century Gothic"/>
                <a:cs typeface="Century Gothic"/>
              </a:rPr>
              <a:t>IPARTIMENTO DI </a:t>
            </a:r>
            <a:r>
              <a:rPr lang="en-GB" sz="2800" noProof="0">
                <a:solidFill>
                  <a:srgbClr val="971720"/>
                </a:solidFill>
                <a:latin typeface="Century Gothic"/>
                <a:cs typeface="Century Gothic"/>
              </a:rPr>
              <a:t>I</a:t>
            </a:r>
            <a:r>
              <a:rPr lang="en-GB" noProof="0">
                <a:solidFill>
                  <a:srgbClr val="162230"/>
                </a:solidFill>
                <a:latin typeface="Century Gothic"/>
                <a:cs typeface="Century Gothic"/>
              </a:rPr>
              <a:t>NGEGNERIA</a:t>
            </a:r>
            <a:r>
              <a:rPr lang="en-GB" noProof="0">
                <a:latin typeface="Century Gothic"/>
                <a:cs typeface="Century Gothic"/>
              </a:rPr>
              <a:t> </a:t>
            </a:r>
            <a:r>
              <a:rPr lang="en-GB" sz="2800" noProof="0">
                <a:solidFill>
                  <a:srgbClr val="971720"/>
                </a:solidFill>
                <a:latin typeface="Century Gothic"/>
                <a:cs typeface="Century Gothic"/>
              </a:rPr>
              <a:t>E</a:t>
            </a:r>
            <a:r>
              <a:rPr lang="en-GB" noProof="0">
                <a:solidFill>
                  <a:srgbClr val="162230"/>
                </a:solidFill>
                <a:latin typeface="Century Gothic"/>
                <a:cs typeface="Century Gothic"/>
              </a:rPr>
              <a:t>LETTRICA E </a:t>
            </a:r>
            <a:r>
              <a:rPr lang="en-GB" sz="2800" noProof="0">
                <a:solidFill>
                  <a:srgbClr val="971720"/>
                </a:solidFill>
                <a:latin typeface="Century Gothic"/>
                <a:cs typeface="Century Gothic"/>
              </a:rPr>
              <a:t>T</a:t>
            </a:r>
            <a:r>
              <a:rPr lang="en-GB" noProof="0">
                <a:solidFill>
                  <a:srgbClr val="162230"/>
                </a:solidFill>
                <a:latin typeface="Century Gothic"/>
                <a:cs typeface="Century Gothic"/>
              </a:rPr>
              <a:t>ECNOLOGIE DEL</a:t>
            </a:r>
            <a:r>
              <a:rPr lang="en-GB" noProof="0">
                <a:latin typeface="Century Gothic"/>
                <a:cs typeface="Century Gothic"/>
              </a:rPr>
              <a:t>L’</a:t>
            </a:r>
            <a:r>
              <a:rPr lang="en-GB" sz="2800" noProof="0">
                <a:solidFill>
                  <a:srgbClr val="971720"/>
                </a:solidFill>
                <a:latin typeface="Century Gothic"/>
                <a:cs typeface="Century Gothic"/>
              </a:rPr>
              <a:t>I</a:t>
            </a:r>
            <a:r>
              <a:rPr lang="en-GB" noProof="0">
                <a:solidFill>
                  <a:srgbClr val="162230"/>
                </a:solidFill>
                <a:latin typeface="Century Gothic"/>
                <a:cs typeface="Century Gothic"/>
              </a:rPr>
              <a:t>NFORMAZIONE</a:t>
            </a:r>
          </a:p>
          <a:p>
            <a:endParaRPr lang="en-GB" sz="800" noProof="0">
              <a:solidFill>
                <a:srgbClr val="162230"/>
              </a:solidFill>
              <a:latin typeface="Century Gothic"/>
              <a:cs typeface="Century Gothic"/>
            </a:endParaRPr>
          </a:p>
          <a:p>
            <a:r>
              <a:rPr lang="en-GB" noProof="0">
                <a:solidFill>
                  <a:srgbClr val="162230"/>
                </a:solidFill>
                <a:latin typeface="Century Gothic"/>
                <a:cs typeface="Century Gothic"/>
              </a:rPr>
              <a:t>SCUOLA POLITECNICA E DELLE SCIENZE DI BASE</a:t>
            </a:r>
          </a:p>
        </p:txBody>
      </p:sp>
      <p:sp>
        <p:nvSpPr>
          <p:cNvPr id="22" name="CasellaDiTesto 12">
            <a:extLst>
              <a:ext uri="{FF2B5EF4-FFF2-40B4-BE49-F238E27FC236}">
                <a16:creationId xmlns:a16="http://schemas.microsoft.com/office/drawing/2014/main" id="{70B16660-8A99-C86E-064A-A40ADE15CF0B}"/>
              </a:ext>
            </a:extLst>
          </p:cNvPr>
          <p:cNvSpPr txBox="1"/>
          <p:nvPr/>
        </p:nvSpPr>
        <p:spPr>
          <a:xfrm>
            <a:off x="217714" y="2641848"/>
            <a:ext cx="11834078" cy="4801314"/>
          </a:xfrm>
          <a:prstGeom prst="rect">
            <a:avLst/>
          </a:prstGeom>
          <a:noFill/>
        </p:spPr>
        <p:txBody>
          <a:bodyPr wrap="square" lIns="91440" tIns="45720" rIns="91440" bIns="45720" rtlCol="0" anchor="t">
            <a:spAutoFit/>
          </a:bodyPr>
          <a:lstStyle/>
          <a:p>
            <a:pPr algn="ct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971720"/>
                </a:solidFill>
                <a:latin typeface="Century Gothic"/>
                <a:cs typeface="Century Gothic"/>
              </a:rPr>
              <a:t>Final Project FSR </a:t>
            </a:r>
          </a:p>
          <a:p>
            <a:pPr algn="ct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971720"/>
                </a:solidFill>
                <a:ea typeface="+mn-lt"/>
                <a:cs typeface="+mn-lt"/>
              </a:rPr>
              <a:t>Eyes in the Sky: Advanced Control of Quadrotors for Real-Time Monitoring</a:t>
            </a:r>
            <a:endParaRPr lang="en-GB" sz="2400" noProof="0" dirty="0">
              <a:latin typeface="Century Gothic"/>
              <a:cs typeface="Century Gothic"/>
            </a:endParaRP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br>
              <a:rPr lang="en-GB" sz="2400" noProof="0" dirty="0">
                <a:latin typeface="Century Gothic"/>
                <a:cs typeface="Century Gothic"/>
              </a:rPr>
            </a:br>
            <a:r>
              <a:rPr lang="en-GB" sz="2000" b="1" noProof="0" dirty="0">
                <a:latin typeface="Century Gothic"/>
                <a:cs typeface="Century Gothic"/>
              </a:rPr>
              <a:t>Professor </a:t>
            </a:r>
            <a:r>
              <a:rPr lang="en-GB" sz="2000" noProof="0" dirty="0">
                <a:latin typeface="Century Gothic"/>
                <a:cs typeface="Century Gothic"/>
              </a:rPr>
              <a:t>Fabio Ruggiero </a:t>
            </a: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noProof="0" dirty="0">
                <a:latin typeface="Century Gothic"/>
                <a:cs typeface="Century Gothic"/>
              </a:rPr>
              <a:t>Students  </a:t>
            </a:r>
            <a:r>
              <a:rPr lang="en-GB" sz="2000" noProof="0" dirty="0">
                <a:latin typeface="Century Gothic"/>
                <a:cs typeface="Century Gothic"/>
              </a:rPr>
              <a:t>Laura Milone P38000254</a:t>
            </a:r>
            <a:r>
              <a:rPr lang="en-GB" sz="2000" dirty="0">
                <a:latin typeface="Century Gothic"/>
                <a:cs typeface="Century Gothic"/>
              </a:rPr>
              <a:t> </a:t>
            </a:r>
            <a:br>
              <a:rPr lang="en-GB" sz="2000" dirty="0">
                <a:latin typeface="Century Gothic"/>
                <a:cs typeface="Century Gothic"/>
              </a:rPr>
            </a:br>
            <a:r>
              <a:rPr lang="en-GB" sz="2000" dirty="0">
                <a:latin typeface="Century Gothic"/>
                <a:cs typeface="Century Gothic"/>
              </a:rPr>
              <a:t>                 </a:t>
            </a:r>
            <a:r>
              <a:rPr lang="en-GB" sz="2000" noProof="0" dirty="0">
                <a:latin typeface="Century Gothic"/>
                <a:cs typeface="Century Gothic"/>
              </a:rPr>
              <a:t>Sabrina </a:t>
            </a:r>
            <a:r>
              <a:rPr lang="en-GB" sz="2000" noProof="0" dirty="0" err="1">
                <a:latin typeface="Century Gothic"/>
                <a:cs typeface="Century Gothic"/>
              </a:rPr>
              <a:t>Sarnataro</a:t>
            </a:r>
            <a:r>
              <a:rPr lang="en-GB" sz="2000" noProof="0" dirty="0">
                <a:latin typeface="Century Gothic"/>
                <a:cs typeface="Century Gothic"/>
              </a:rPr>
              <a:t> P38000255</a:t>
            </a:r>
            <a:br>
              <a:rPr lang="en-GB" sz="2400" noProof="0" dirty="0">
                <a:latin typeface="Century Gothic"/>
                <a:cs typeface="Century Gothic"/>
              </a:rPr>
            </a:br>
            <a:endParaRPr lang="en-GB" sz="2400" noProof="0" dirty="0">
              <a:latin typeface="Century Gothic"/>
              <a:cs typeface="Century Gothic"/>
            </a:endParaRP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noProof="0" dirty="0"/>
          </a:p>
        </p:txBody>
      </p:sp>
      <p:sp>
        <p:nvSpPr>
          <p:cNvPr id="23" name="CasellaDiTesto 11">
            <a:extLst>
              <a:ext uri="{FF2B5EF4-FFF2-40B4-BE49-F238E27FC236}">
                <a16:creationId xmlns:a16="http://schemas.microsoft.com/office/drawing/2014/main" id="{B43AF4DF-21A1-7A92-82E5-63CE70FF4EBA}"/>
              </a:ext>
            </a:extLst>
          </p:cNvPr>
          <p:cNvSpPr txBox="1"/>
          <p:nvPr/>
        </p:nvSpPr>
        <p:spPr>
          <a:xfrm>
            <a:off x="254285" y="2244088"/>
            <a:ext cx="9075155" cy="369332"/>
          </a:xfrm>
          <a:prstGeom prst="rect">
            <a:avLst/>
          </a:prstGeom>
          <a:noFill/>
        </p:spPr>
        <p:txBody>
          <a:bodyPr wrap="square" rtlCol="0">
            <a:spAutoFit/>
          </a:bodyPr>
          <a:lstStyle/>
          <a:p>
            <a:r>
              <a:rPr lang="en-GB" b="1" noProof="0">
                <a:solidFill>
                  <a:srgbClr val="162230"/>
                </a:solidFill>
                <a:latin typeface="Century Gothic"/>
                <a:cs typeface="Century Gothic"/>
              </a:rPr>
              <a:t>LAUREA IN INGEGNERIA DELL’AUTOMAZIONE E ROBOTICA</a:t>
            </a:r>
          </a:p>
        </p:txBody>
      </p:sp>
    </p:spTree>
    <p:extLst>
      <p:ext uri="{BB962C8B-B14F-4D97-AF65-F5344CB8AC3E}">
        <p14:creationId xmlns:p14="http://schemas.microsoft.com/office/powerpoint/2010/main" val="368817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8CECC-27F7-B03F-C563-C2D990CC686E}"/>
            </a:ext>
          </a:extLst>
        </p:cNvPr>
        <p:cNvGrpSpPr/>
        <p:nvPr/>
      </p:nvGrpSpPr>
      <p:grpSpPr>
        <a:xfrm>
          <a:off x="0" y="0"/>
          <a:ext cx="0" cy="0"/>
          <a:chOff x="0" y="0"/>
          <a:chExt cx="0" cy="0"/>
        </a:xfrm>
      </p:grpSpPr>
      <p:sp useBgFill="1">
        <p:nvSpPr>
          <p:cNvPr id="43" name="Rectangle 21">
            <a:extLst>
              <a:ext uri="{FF2B5EF4-FFF2-40B4-BE49-F238E27FC236}">
                <a16:creationId xmlns:a16="http://schemas.microsoft.com/office/drawing/2014/main" id="{8FF8B123-0A36-360D-35E2-B8248253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69759C6F-F312-208C-7698-F025D44DEFA7}"/>
              </a:ext>
            </a:extLst>
          </p:cNvPr>
          <p:cNvSpPr>
            <a:spLocks noGrp="1"/>
          </p:cNvSpPr>
          <p:nvPr>
            <p:ph type="title"/>
          </p:nvPr>
        </p:nvSpPr>
        <p:spPr>
          <a:xfrm>
            <a:off x="192024" y="332231"/>
            <a:ext cx="4855464"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results analysis</a:t>
            </a:r>
          </a:p>
        </p:txBody>
      </p:sp>
      <p:sp>
        <p:nvSpPr>
          <p:cNvPr id="44" name="sketchy line">
            <a:extLst>
              <a:ext uri="{FF2B5EF4-FFF2-40B4-BE49-F238E27FC236}">
                <a16:creationId xmlns:a16="http://schemas.microsoft.com/office/drawing/2014/main" id="{F92A6949-E541-0E79-3467-38440C66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F4979E65-C15A-CBDE-44BA-553E3EEA8D73}"/>
              </a:ext>
            </a:extLst>
          </p:cNvPr>
          <p:cNvSpPr txBox="1"/>
          <p:nvPr/>
        </p:nvSpPr>
        <p:spPr>
          <a:xfrm>
            <a:off x="5239511" y="332231"/>
            <a:ext cx="6894576" cy="2112265"/>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endParaRPr lang="en-US" sz="1550" dirty="0"/>
          </a:p>
        </p:txBody>
      </p:sp>
      <p:pic>
        <p:nvPicPr>
          <p:cNvPr id="7" name="Immagine 6">
            <a:extLst>
              <a:ext uri="{FF2B5EF4-FFF2-40B4-BE49-F238E27FC236}">
                <a16:creationId xmlns:a16="http://schemas.microsoft.com/office/drawing/2014/main" id="{AAAFF1C8-0C71-C92C-DE77-0FBC8A1749DB}"/>
              </a:ext>
            </a:extLst>
          </p:cNvPr>
          <p:cNvPicPr>
            <a:picLocks noChangeAspect="1"/>
          </p:cNvPicPr>
          <p:nvPr/>
        </p:nvPicPr>
        <p:blipFill>
          <a:blip r:embed="rId2"/>
          <a:stretch>
            <a:fillRect/>
          </a:stretch>
        </p:blipFill>
        <p:spPr>
          <a:xfrm>
            <a:off x="517961" y="2756917"/>
            <a:ext cx="5347042" cy="3976378"/>
          </a:xfrm>
          <a:prstGeom prst="rect">
            <a:avLst/>
          </a:prstGeom>
        </p:spPr>
      </p:pic>
      <p:pic>
        <p:nvPicPr>
          <p:cNvPr id="10" name="Immagine 9">
            <a:extLst>
              <a:ext uri="{FF2B5EF4-FFF2-40B4-BE49-F238E27FC236}">
                <a16:creationId xmlns:a16="http://schemas.microsoft.com/office/drawing/2014/main" id="{FE27C4CE-A442-14FB-29AD-55D423616555}"/>
              </a:ext>
            </a:extLst>
          </p:cNvPr>
          <p:cNvPicPr>
            <a:picLocks noChangeAspect="1"/>
          </p:cNvPicPr>
          <p:nvPr/>
        </p:nvPicPr>
        <p:blipFill>
          <a:blip r:embed="rId3"/>
          <a:stretch>
            <a:fillRect/>
          </a:stretch>
        </p:blipFill>
        <p:spPr>
          <a:xfrm>
            <a:off x="6481569" y="2776727"/>
            <a:ext cx="5347041" cy="4021208"/>
          </a:xfrm>
          <a:prstGeom prst="rect">
            <a:avLst/>
          </a:prstGeom>
        </p:spPr>
      </p:pic>
      <p:sp>
        <p:nvSpPr>
          <p:cNvPr id="5" name="CasellaDiTesto 4">
            <a:extLst>
              <a:ext uri="{FF2B5EF4-FFF2-40B4-BE49-F238E27FC236}">
                <a16:creationId xmlns:a16="http://schemas.microsoft.com/office/drawing/2014/main" id="{9F5A90E1-04ED-3380-858E-1B88F9D14F1E}"/>
              </a:ext>
            </a:extLst>
          </p:cNvPr>
          <p:cNvSpPr txBox="1"/>
          <p:nvPr/>
        </p:nvSpPr>
        <p:spPr>
          <a:xfrm>
            <a:off x="1596362" y="2490133"/>
            <a:ext cx="3190240" cy="276999"/>
          </a:xfrm>
          <a:prstGeom prst="rect">
            <a:avLst/>
          </a:prstGeom>
          <a:noFill/>
        </p:spPr>
        <p:txBody>
          <a:bodyPr wrap="square" rtlCol="0">
            <a:spAutoFit/>
          </a:bodyPr>
          <a:lstStyle/>
          <a:p>
            <a:pPr algn="ctr"/>
            <a:r>
              <a:rPr lang="it-IT" sz="1200" b="1">
                <a:solidFill>
                  <a:schemeClr val="tx2"/>
                </a:solidFill>
              </a:rPr>
              <a:t>SQUARE TRAJECTORY</a:t>
            </a:r>
          </a:p>
        </p:txBody>
      </p:sp>
      <p:sp>
        <p:nvSpPr>
          <p:cNvPr id="8" name="CasellaDiTesto 7">
            <a:extLst>
              <a:ext uri="{FF2B5EF4-FFF2-40B4-BE49-F238E27FC236}">
                <a16:creationId xmlns:a16="http://schemas.microsoft.com/office/drawing/2014/main" id="{76E7FC6E-C6E6-CD09-91B2-B513A3E250CB}"/>
              </a:ext>
            </a:extLst>
          </p:cNvPr>
          <p:cNvSpPr txBox="1"/>
          <p:nvPr/>
        </p:nvSpPr>
        <p:spPr>
          <a:xfrm>
            <a:off x="7666973" y="2479918"/>
            <a:ext cx="3190240" cy="276999"/>
          </a:xfrm>
          <a:prstGeom prst="rect">
            <a:avLst/>
          </a:prstGeom>
          <a:noFill/>
        </p:spPr>
        <p:txBody>
          <a:bodyPr wrap="square" rtlCol="0">
            <a:spAutoFit/>
          </a:bodyPr>
          <a:lstStyle/>
          <a:p>
            <a:pPr algn="ctr"/>
            <a:r>
              <a:rPr lang="it-IT" sz="1200" b="1">
                <a:solidFill>
                  <a:schemeClr val="tx2"/>
                </a:solidFill>
              </a:rPr>
              <a:t>CIRCULAR TRAJECTORY</a:t>
            </a:r>
          </a:p>
        </p:txBody>
      </p:sp>
      <p:sp>
        <p:nvSpPr>
          <p:cNvPr id="13" name="CasellaDiTesto 12">
            <a:extLst>
              <a:ext uri="{FF2B5EF4-FFF2-40B4-BE49-F238E27FC236}">
                <a16:creationId xmlns:a16="http://schemas.microsoft.com/office/drawing/2014/main" id="{EB3BD555-70D2-0D27-DBDE-E119212CD5B4}"/>
              </a:ext>
            </a:extLst>
          </p:cNvPr>
          <p:cNvSpPr txBox="1"/>
          <p:nvPr/>
        </p:nvSpPr>
        <p:spPr>
          <a:xfrm>
            <a:off x="5619339" y="490284"/>
            <a:ext cx="6209271" cy="2316019"/>
          </a:xfrm>
          <a:prstGeom prst="rect">
            <a:avLst/>
          </a:prstGeom>
          <a:noFill/>
        </p:spPr>
        <p:txBody>
          <a:bodyPr wrap="square">
            <a:spAutoFit/>
          </a:bodyPr>
          <a:lstStyle/>
          <a:p>
            <a:pPr marL="285750" indent="-285750">
              <a:buFont typeface="Arial" panose="020B0604020202020204" pitchFamily="34" charset="0"/>
              <a:buChar char="•"/>
            </a:pPr>
            <a:r>
              <a:rPr lang="it-IT" sz="1550" dirty="0"/>
              <a:t>A </a:t>
            </a:r>
            <a:r>
              <a:rPr lang="it-IT" sz="1550" dirty="0" err="1"/>
              <a:t>translation</a:t>
            </a:r>
            <a:r>
              <a:rPr lang="it-IT" sz="1550" dirty="0"/>
              <a:t> </a:t>
            </a:r>
            <a:r>
              <a:rPr lang="it-IT" sz="1550" dirty="0" err="1"/>
              <a:t>motion</a:t>
            </a:r>
            <a:r>
              <a:rPr lang="it-IT" sz="1550" dirty="0"/>
              <a:t> in the </a:t>
            </a:r>
            <a:r>
              <a:rPr lang="it-IT" sz="1550" dirty="0" err="1"/>
              <a:t>horizontal</a:t>
            </a:r>
            <a:r>
              <a:rPr lang="it-IT" sz="1550" dirty="0"/>
              <a:t> </a:t>
            </a:r>
            <a:r>
              <a:rPr lang="it-IT" sz="1550" dirty="0" err="1"/>
              <a:t>plane</a:t>
            </a:r>
            <a:r>
              <a:rPr lang="it-IT" sz="1550" dirty="0"/>
              <a:t> </a:t>
            </a:r>
            <a:r>
              <a:rPr lang="it-IT" sz="1550" dirty="0" err="1"/>
              <a:t>requires</a:t>
            </a:r>
            <a:r>
              <a:rPr lang="it-IT" sz="1550" dirty="0"/>
              <a:t> </a:t>
            </a:r>
            <a:r>
              <a:rPr lang="it-IT" sz="1550" dirty="0" err="1"/>
              <a:t>tilting</a:t>
            </a:r>
            <a:r>
              <a:rPr lang="it-IT" sz="1550" dirty="0"/>
              <a:t> of the body. </a:t>
            </a:r>
          </a:p>
          <a:p>
            <a:pPr marL="285750" indent="-285750">
              <a:buFont typeface="Arial" panose="020B0604020202020204" pitchFamily="34" charset="0"/>
              <a:buChar char="•"/>
            </a:pPr>
            <a:r>
              <a:rPr lang="it-IT" sz="1550" dirty="0"/>
              <a:t>In the </a:t>
            </a:r>
            <a:r>
              <a:rPr lang="it-IT" sz="1550" dirty="0" err="1"/>
              <a:t>square</a:t>
            </a:r>
            <a:r>
              <a:rPr lang="it-IT" sz="1550" dirty="0"/>
              <a:t> </a:t>
            </a:r>
            <a:r>
              <a:rPr lang="it-IT" sz="1550" dirty="0" err="1"/>
              <a:t>trajectory</a:t>
            </a:r>
            <a:r>
              <a:rPr lang="it-IT" sz="1550" dirty="0"/>
              <a:t> pitch </a:t>
            </a:r>
            <a:r>
              <a:rPr lang="it-IT" sz="1550" dirty="0" err="1"/>
              <a:t>is</a:t>
            </a:r>
            <a:r>
              <a:rPr lang="it-IT" sz="1550" dirty="0"/>
              <a:t> the </a:t>
            </a:r>
            <a:r>
              <a:rPr lang="it-IT" sz="1550" dirty="0" err="1"/>
              <a:t>dominant</a:t>
            </a:r>
            <a:r>
              <a:rPr lang="it-IT" sz="1550" dirty="0"/>
              <a:t> component for </a:t>
            </a:r>
            <a:r>
              <a:rPr lang="it-IT" sz="1550" dirty="0" err="1"/>
              <a:t>translations</a:t>
            </a:r>
            <a:r>
              <a:rPr lang="it-IT" sz="1550" dirty="0"/>
              <a:t> </a:t>
            </a:r>
            <a:r>
              <a:rPr lang="it-IT" sz="1550" dirty="0" err="1"/>
              <a:t>along</a:t>
            </a:r>
            <a:r>
              <a:rPr lang="it-IT" sz="1550" dirty="0"/>
              <a:t> x, </a:t>
            </a:r>
            <a:r>
              <a:rPr lang="it-IT" sz="1550" dirty="0" err="1"/>
              <a:t>whereas</a:t>
            </a:r>
            <a:r>
              <a:rPr lang="it-IT" sz="1550" dirty="0"/>
              <a:t> roll </a:t>
            </a:r>
            <a:r>
              <a:rPr lang="it-IT" sz="1550" dirty="0" err="1"/>
              <a:t>is</a:t>
            </a:r>
            <a:r>
              <a:rPr lang="it-IT" sz="1550" dirty="0"/>
              <a:t> the </a:t>
            </a:r>
            <a:r>
              <a:rPr lang="it-IT" sz="1550" dirty="0" err="1"/>
              <a:t>dominant</a:t>
            </a:r>
            <a:r>
              <a:rPr lang="it-IT" sz="1550" dirty="0"/>
              <a:t> component for </a:t>
            </a:r>
            <a:r>
              <a:rPr lang="it-IT" sz="1550" dirty="0" err="1"/>
              <a:t>translations</a:t>
            </a:r>
            <a:r>
              <a:rPr lang="it-IT" sz="1550" dirty="0"/>
              <a:t> </a:t>
            </a:r>
            <a:r>
              <a:rPr lang="it-IT" sz="1550" dirty="0" err="1"/>
              <a:t>along</a:t>
            </a:r>
            <a:r>
              <a:rPr lang="it-IT" sz="1550" dirty="0"/>
              <a:t> y</a:t>
            </a:r>
          </a:p>
          <a:p>
            <a:pPr marL="285750" indent="-285750">
              <a:buFont typeface="Arial" panose="020B0604020202020204" pitchFamily="34" charset="0"/>
              <a:buChar char="•"/>
            </a:pPr>
            <a:r>
              <a:rPr lang="it-IT" sz="1550" dirty="0"/>
              <a:t>In the </a:t>
            </a:r>
            <a:r>
              <a:rPr lang="it-IT" sz="1550" dirty="0" err="1"/>
              <a:t>circular</a:t>
            </a:r>
            <a:r>
              <a:rPr lang="it-IT" sz="1550" dirty="0"/>
              <a:t> </a:t>
            </a:r>
            <a:r>
              <a:rPr lang="it-IT" sz="1550" dirty="0" err="1"/>
              <a:t>trajectory</a:t>
            </a:r>
            <a:r>
              <a:rPr lang="it-IT" sz="1550" dirty="0"/>
              <a:t>, </a:t>
            </a:r>
            <a:r>
              <a:rPr lang="en-US" sz="1550" dirty="0"/>
              <a:t>as soon as the UAV begins following the circular path, both roll and pitch become non-zero.</a:t>
            </a:r>
            <a:endParaRPr lang="it-IT" sz="1550" dirty="0"/>
          </a:p>
          <a:p>
            <a:endParaRPr lang="it-IT" dirty="0"/>
          </a:p>
          <a:p>
            <a:endParaRPr lang="it-IT" dirty="0"/>
          </a:p>
        </p:txBody>
      </p:sp>
    </p:spTree>
    <p:extLst>
      <p:ext uri="{BB962C8B-B14F-4D97-AF65-F5344CB8AC3E}">
        <p14:creationId xmlns:p14="http://schemas.microsoft.com/office/powerpoint/2010/main" val="148551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5B66AE5-B418-4961-ABB4-22D5AEB83D13}"/>
              </a:ext>
            </a:extLst>
          </p:cNvPr>
          <p:cNvSpPr>
            <a:spLocks noGrp="1"/>
          </p:cNvSpPr>
          <p:nvPr>
            <p:ph type="title"/>
          </p:nvPr>
        </p:nvSpPr>
        <p:spPr>
          <a:xfrm>
            <a:off x="21335" y="454914"/>
            <a:ext cx="5325044"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Adaptive Sliding Mode Control: Square trajectory results</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953B48CE-0586-ABBF-7592-13B31DF8933A}"/>
              </a:ext>
            </a:extLst>
          </p:cNvPr>
          <p:cNvSpPr txBox="1"/>
          <p:nvPr/>
        </p:nvSpPr>
        <p:spPr>
          <a:xfrm>
            <a:off x="5514053" y="457200"/>
            <a:ext cx="6656611" cy="1929384"/>
          </a:xfrm>
          <a:prstGeom prst="rect">
            <a:avLst/>
          </a:prstGeom>
        </p:spPr>
        <p:txBody>
          <a:bodyPr vert="horz" lIns="91440" tIns="45720" rIns="91440" bIns="45720" rtlCol="0" anchor="ctr">
            <a:noAutofit/>
          </a:bodyPr>
          <a:lstStyle/>
          <a:p>
            <a:pPr marL="285750" indent="-285750">
              <a:lnSpc>
                <a:spcPct val="90000"/>
              </a:lnSpc>
              <a:spcAft>
                <a:spcPts val="600"/>
              </a:spcAft>
              <a:buFont typeface="Arial" panose="020B0604020202020204" pitchFamily="34" charset="0"/>
              <a:buChar char="•"/>
            </a:pPr>
            <a:r>
              <a:rPr lang="en-US" sz="1550" dirty="0"/>
              <a:t>The behavior of the ASMC on the squared trajectory is similar to that of the hierarchical controller.</a:t>
            </a:r>
          </a:p>
          <a:p>
            <a:pPr marL="285750" indent="-285750">
              <a:lnSpc>
                <a:spcPct val="90000"/>
              </a:lnSpc>
              <a:spcAft>
                <a:spcPts val="600"/>
              </a:spcAft>
              <a:buFont typeface="Arial" panose="020B0604020202020204" pitchFamily="34" charset="0"/>
              <a:buChar char="•"/>
            </a:pPr>
            <a:r>
              <a:rPr lang="en-US" sz="1550" dirty="0"/>
              <a:t>A noticeable peak in position and linear velocity errors along the z-axis occurs at the start of the motion.</a:t>
            </a:r>
          </a:p>
          <a:p>
            <a:pPr marL="285750" indent="-285750">
              <a:lnSpc>
                <a:spcPct val="90000"/>
              </a:lnSpc>
              <a:spcAft>
                <a:spcPts val="600"/>
              </a:spcAft>
              <a:buFont typeface="Arial" panose="020B0604020202020204" pitchFamily="34" charset="0"/>
              <a:buChar char="•"/>
            </a:pPr>
            <a:r>
              <a:rPr lang="en-US" sz="1550" dirty="0"/>
              <a:t>Compared to the hierarchical controller, the ASMC achieves significantly smaller position and linear velocity errors (about 1 to 2 orders of magnitude lower) and the peaks observed at direction-change instants are also less pronounced for both linear and angular errors.</a:t>
            </a:r>
          </a:p>
        </p:txBody>
      </p:sp>
      <p:pic>
        <p:nvPicPr>
          <p:cNvPr id="11" name="Segnaposto contenuto 10" descr="Immagine che contiene testo, Diagramma, diagramma, linea&#10;&#10;Il contenuto generato dall'IA potrebbe non essere corretto.">
            <a:extLst>
              <a:ext uri="{FF2B5EF4-FFF2-40B4-BE49-F238E27FC236}">
                <a16:creationId xmlns:a16="http://schemas.microsoft.com/office/drawing/2014/main" id="{FDE563F8-3317-D399-A445-3F777A62841D}"/>
              </a:ext>
            </a:extLst>
          </p:cNvPr>
          <p:cNvPicPr>
            <a:picLocks noGrp="1" noChangeAspect="1"/>
          </p:cNvPicPr>
          <p:nvPr>
            <p:ph idx="1"/>
          </p:nvPr>
        </p:nvPicPr>
        <p:blipFill>
          <a:blip r:embed="rId2"/>
          <a:srcRect r="1394" b="1697"/>
          <a:stretch>
            <a:fillRect/>
          </a:stretch>
        </p:blipFill>
        <p:spPr>
          <a:xfrm>
            <a:off x="518772" y="2494553"/>
            <a:ext cx="5325044" cy="4233672"/>
          </a:xfrm>
          <a:prstGeom prst="rect">
            <a:avLst/>
          </a:prstGeom>
        </p:spPr>
      </p:pic>
      <p:pic>
        <p:nvPicPr>
          <p:cNvPr id="16" name="Immagine 15">
            <a:extLst>
              <a:ext uri="{FF2B5EF4-FFF2-40B4-BE49-F238E27FC236}">
                <a16:creationId xmlns:a16="http://schemas.microsoft.com/office/drawing/2014/main" id="{6EDBF0C0-979C-15CC-8FFD-E10F4D128D08}"/>
              </a:ext>
            </a:extLst>
          </p:cNvPr>
          <p:cNvPicPr>
            <a:picLocks noChangeAspect="1"/>
          </p:cNvPicPr>
          <p:nvPr/>
        </p:nvPicPr>
        <p:blipFill>
          <a:blip r:embed="rId3"/>
          <a:stretch>
            <a:fillRect/>
          </a:stretch>
        </p:blipFill>
        <p:spPr>
          <a:xfrm>
            <a:off x="6415306" y="2494553"/>
            <a:ext cx="5202156" cy="4235431"/>
          </a:xfrm>
          <a:prstGeom prst="rect">
            <a:avLst/>
          </a:prstGeom>
        </p:spPr>
      </p:pic>
    </p:spTree>
    <p:extLst>
      <p:ext uri="{BB962C8B-B14F-4D97-AF65-F5344CB8AC3E}">
        <p14:creationId xmlns:p14="http://schemas.microsoft.com/office/powerpoint/2010/main" val="107065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88C8607-32D5-3708-D140-025E9E580C04}"/>
              </a:ext>
            </a:extLst>
          </p:cNvPr>
          <p:cNvSpPr>
            <a:spLocks noGrp="1"/>
          </p:cNvSpPr>
          <p:nvPr>
            <p:ph type="title"/>
          </p:nvPr>
        </p:nvSpPr>
        <p:spPr>
          <a:xfrm>
            <a:off x="0" y="302514"/>
            <a:ext cx="5280661"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Adaptive Sliding Mode Control: Circular trajectory results</a:t>
            </a:r>
          </a:p>
        </p:txBody>
      </p:sp>
      <p:sp>
        <p:nvSpPr>
          <p:cNvPr id="3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FD3A3BA-EB82-C074-C637-A4C7967EF25B}"/>
              </a:ext>
            </a:extLst>
          </p:cNvPr>
          <p:cNvSpPr txBox="1"/>
          <p:nvPr/>
        </p:nvSpPr>
        <p:spPr>
          <a:xfrm>
            <a:off x="5335524" y="302514"/>
            <a:ext cx="6775703" cy="1929384"/>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t>The behavior remains similar to that of the hierarchical controller. </a:t>
            </a:r>
          </a:p>
          <a:p>
            <a:pPr marL="171450" indent="-171450">
              <a:lnSpc>
                <a:spcPct val="90000"/>
              </a:lnSpc>
              <a:spcAft>
                <a:spcPts val="600"/>
              </a:spcAft>
              <a:buFont typeface="Arial" panose="020B0604020202020204" pitchFamily="34" charset="0"/>
              <a:buChar char="•"/>
            </a:pPr>
            <a:r>
              <a:rPr lang="en-US" sz="1550" dirty="0"/>
              <a:t>The error profiles are smoother than in the squared trajectory, reflecting the continuous nature of the circular path. </a:t>
            </a:r>
          </a:p>
          <a:p>
            <a:pPr marL="171450" indent="-171450">
              <a:lnSpc>
                <a:spcPct val="90000"/>
              </a:lnSpc>
              <a:spcAft>
                <a:spcPts val="600"/>
              </a:spcAft>
              <a:buFont typeface="Arial" panose="020B0604020202020204" pitchFamily="34" charset="0"/>
              <a:buChar char="•"/>
            </a:pPr>
            <a:r>
              <a:rPr lang="en-US" sz="1550" dirty="0"/>
              <a:t>As in the squared case, </a:t>
            </a:r>
            <a:r>
              <a:rPr lang="en-US" sz="1550"/>
              <a:t>z-axis</a:t>
            </a:r>
            <a:r>
              <a:rPr lang="en-US" sz="1550" dirty="0"/>
              <a:t> position and velocity errors peak during the initial ascent but rapidly decay, while orientation errors about </a:t>
            </a:r>
            <a:r>
              <a:rPr lang="en-US" sz="1550"/>
              <a:t>z</a:t>
            </a:r>
            <a:r>
              <a:rPr lang="en-US" sz="1550" dirty="0"/>
              <a:t> remain negligible due to the smoothly planned yaw profile. </a:t>
            </a:r>
          </a:p>
          <a:p>
            <a:pPr marL="171450" indent="-171450">
              <a:lnSpc>
                <a:spcPct val="90000"/>
              </a:lnSpc>
              <a:spcAft>
                <a:spcPts val="600"/>
              </a:spcAft>
              <a:buFont typeface="Arial" panose="020B0604020202020204" pitchFamily="34" charset="0"/>
              <a:buChar char="•"/>
            </a:pPr>
            <a:r>
              <a:rPr lang="en-US" sz="1550" dirty="0"/>
              <a:t>The key difference lies in gain tuning: the hierarchical controller achieves naturally low </a:t>
            </a:r>
            <a:r>
              <a:rPr lang="en-US" sz="1550"/>
              <a:t>z-axis</a:t>
            </a:r>
            <a:r>
              <a:rPr lang="en-US" sz="1550" dirty="0"/>
              <a:t> errors with uniform gains, whereas the ASMC requires higher weights along </a:t>
            </a:r>
            <a:r>
              <a:rPr lang="en-US" sz="1550"/>
              <a:t>z</a:t>
            </a:r>
            <a:r>
              <a:rPr lang="en-US" sz="1550" dirty="0"/>
              <a:t> to ensure comparable altitude stability.</a:t>
            </a:r>
          </a:p>
        </p:txBody>
      </p:sp>
      <p:pic>
        <p:nvPicPr>
          <p:cNvPr id="27" name="Immagine 26" descr="Immagine che contiene testo, diagramma, Diagramma, linea&#10;&#10;Il contenuto generato dall'IA potrebbe non essere corretto.">
            <a:extLst>
              <a:ext uri="{FF2B5EF4-FFF2-40B4-BE49-F238E27FC236}">
                <a16:creationId xmlns:a16="http://schemas.microsoft.com/office/drawing/2014/main" id="{0BA2EBC2-C13C-42E6-0B0E-F4B4BA07C3E9}"/>
              </a:ext>
            </a:extLst>
          </p:cNvPr>
          <p:cNvPicPr>
            <a:picLocks noChangeAspect="1"/>
          </p:cNvPicPr>
          <p:nvPr/>
        </p:nvPicPr>
        <p:blipFill>
          <a:blip r:embed="rId3"/>
          <a:srcRect/>
          <a:stretch>
            <a:fillRect/>
          </a:stretch>
        </p:blipFill>
        <p:spPr>
          <a:xfrm>
            <a:off x="6439075" y="2534412"/>
            <a:ext cx="5281239" cy="4291007"/>
          </a:xfrm>
          <a:prstGeom prst="rect">
            <a:avLst/>
          </a:prstGeom>
        </p:spPr>
      </p:pic>
      <p:pic>
        <p:nvPicPr>
          <p:cNvPr id="28" name="Segnaposto contenuto 27" descr="Immagine che contiene testo, schermata, diagramma, linea&#10;&#10;Il contenuto generato dall'IA potrebbe non essere corretto.">
            <a:extLst>
              <a:ext uri="{FF2B5EF4-FFF2-40B4-BE49-F238E27FC236}">
                <a16:creationId xmlns:a16="http://schemas.microsoft.com/office/drawing/2014/main" id="{7F2C266B-527A-A4B9-11C2-D608571C618D}"/>
              </a:ext>
            </a:extLst>
          </p:cNvPr>
          <p:cNvPicPr>
            <a:picLocks noGrp="1" noChangeAspect="1"/>
          </p:cNvPicPr>
          <p:nvPr>
            <p:ph idx="1"/>
          </p:nvPr>
        </p:nvPicPr>
        <p:blipFill>
          <a:blip r:embed="rId4"/>
          <a:srcRect r="345" b="1809"/>
          <a:stretch>
            <a:fillRect/>
          </a:stretch>
        </p:blipFill>
        <p:spPr>
          <a:xfrm>
            <a:off x="309192" y="2541270"/>
            <a:ext cx="5443734" cy="4291007"/>
          </a:xfrm>
          <a:prstGeom prst="rect">
            <a:avLst/>
          </a:prstGeom>
        </p:spPr>
      </p:pic>
    </p:spTree>
    <p:extLst>
      <p:ext uri="{BB962C8B-B14F-4D97-AF65-F5344CB8AC3E}">
        <p14:creationId xmlns:p14="http://schemas.microsoft.com/office/powerpoint/2010/main" val="3378707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ECE740-3D0F-1CCA-7807-8C77095FE51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362C1AC-F389-0690-0769-5C475C277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22F1E2A-F10D-428E-5827-702EFB4A342C}"/>
              </a:ext>
            </a:extLst>
          </p:cNvPr>
          <p:cNvSpPr>
            <a:spLocks noGrp="1"/>
          </p:cNvSpPr>
          <p:nvPr>
            <p:ph type="title"/>
          </p:nvPr>
        </p:nvSpPr>
        <p:spPr>
          <a:xfrm>
            <a:off x="411634" y="302514"/>
            <a:ext cx="4416244"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Commanded total thrust analysis in </a:t>
            </a:r>
            <a:r>
              <a:rPr lang="en-US" sz="3600">
                <a:solidFill>
                  <a:srgbClr val="C00000"/>
                </a:solidFill>
                <a:latin typeface="Century Gothic" panose="020B0502020202020204" pitchFamily="34" charset="0"/>
              </a:rPr>
              <a:t>Co-planar</a:t>
            </a:r>
            <a:r>
              <a:rPr lang="en-US" sz="3600" dirty="0">
                <a:solidFill>
                  <a:srgbClr val="C00000"/>
                </a:solidFill>
                <a:latin typeface="Century Gothic" panose="020B0502020202020204" pitchFamily="34" charset="0"/>
              </a:rPr>
              <a:t> UAV controllers</a:t>
            </a:r>
          </a:p>
        </p:txBody>
      </p:sp>
      <p:sp>
        <p:nvSpPr>
          <p:cNvPr id="35" name="sketchy line">
            <a:extLst>
              <a:ext uri="{FF2B5EF4-FFF2-40B4-BE49-F238E27FC236}">
                <a16:creationId xmlns:a16="http://schemas.microsoft.com/office/drawing/2014/main" id="{42CB7600-D0D4-8330-7B96-5EFF6528C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881266B-2D3F-A796-ABBD-BF47E9E598F6}"/>
              </a:ext>
            </a:extLst>
          </p:cNvPr>
          <p:cNvSpPr txBox="1"/>
          <p:nvPr/>
        </p:nvSpPr>
        <p:spPr>
          <a:xfrm>
            <a:off x="5489367" y="106343"/>
            <a:ext cx="6775703" cy="2786675"/>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solidFill>
                  <a:srgbClr val="C00000"/>
                </a:solidFill>
              </a:rPr>
              <a:t>HIERARCHICAL CONROLLER</a:t>
            </a:r>
            <a:r>
              <a:rPr lang="en-US" sz="1550" dirty="0"/>
              <a:t>: For both trajectories it exhibits a certain dynamic evolution during the vertical ascent, after which it settles to the value mg. This occurs because the UAV is hovering and must only compensate for gravity. Moreover, in the square trajectory the thrust shows oscillations before settling, phenomenon that does not affect the circular trajectory.</a:t>
            </a:r>
          </a:p>
          <a:p>
            <a:pPr marL="171450" indent="-171450">
              <a:lnSpc>
                <a:spcPct val="90000"/>
              </a:lnSpc>
              <a:spcAft>
                <a:spcPts val="600"/>
              </a:spcAft>
              <a:buFont typeface="Arial" panose="020B0604020202020204" pitchFamily="34" charset="0"/>
              <a:buChar char="•"/>
            </a:pPr>
            <a:r>
              <a:rPr lang="en-US" sz="1550" dirty="0">
                <a:solidFill>
                  <a:srgbClr val="002060"/>
                </a:solidFill>
              </a:rPr>
              <a:t>ASMC</a:t>
            </a:r>
            <a:r>
              <a:rPr lang="en-US" sz="1550" dirty="0"/>
              <a:t>: The difference is that the oscillations corresponding to the square trajectory are more damped, which is consistent with the fact that the position error exhibits less abrupt peaks, reduced by two orders of magnitude.</a:t>
            </a:r>
          </a:p>
        </p:txBody>
      </p:sp>
      <p:sp>
        <p:nvSpPr>
          <p:cNvPr id="3" name="CasellaDiTesto 2">
            <a:extLst>
              <a:ext uri="{FF2B5EF4-FFF2-40B4-BE49-F238E27FC236}">
                <a16:creationId xmlns:a16="http://schemas.microsoft.com/office/drawing/2014/main" id="{E1C7230D-05A8-6E55-9F6C-D884C56477F7}"/>
              </a:ext>
            </a:extLst>
          </p:cNvPr>
          <p:cNvSpPr txBox="1"/>
          <p:nvPr/>
        </p:nvSpPr>
        <p:spPr>
          <a:xfrm>
            <a:off x="1408294" y="2560640"/>
            <a:ext cx="3190240" cy="276999"/>
          </a:xfrm>
          <a:prstGeom prst="rect">
            <a:avLst/>
          </a:prstGeom>
          <a:noFill/>
        </p:spPr>
        <p:txBody>
          <a:bodyPr wrap="square" rtlCol="0">
            <a:spAutoFit/>
          </a:bodyPr>
          <a:lstStyle/>
          <a:p>
            <a:pPr algn="ctr"/>
            <a:r>
              <a:rPr lang="it-IT" sz="1200" b="1">
                <a:solidFill>
                  <a:srgbClr val="C00000"/>
                </a:solidFill>
              </a:rPr>
              <a:t>SQUARE TRAJECTORY : HIERARCHICAL</a:t>
            </a:r>
          </a:p>
        </p:txBody>
      </p:sp>
      <p:pic>
        <p:nvPicPr>
          <p:cNvPr id="7" name="Immagine 6">
            <a:extLst>
              <a:ext uri="{FF2B5EF4-FFF2-40B4-BE49-F238E27FC236}">
                <a16:creationId xmlns:a16="http://schemas.microsoft.com/office/drawing/2014/main" id="{6188EC3B-AF51-CD86-1041-C0FE0BC2E2AD}"/>
              </a:ext>
            </a:extLst>
          </p:cNvPr>
          <p:cNvPicPr>
            <a:picLocks noChangeAspect="1"/>
          </p:cNvPicPr>
          <p:nvPr/>
        </p:nvPicPr>
        <p:blipFill>
          <a:blip r:embed="rId3"/>
          <a:stretch>
            <a:fillRect/>
          </a:stretch>
        </p:blipFill>
        <p:spPr>
          <a:xfrm>
            <a:off x="487753" y="2876550"/>
            <a:ext cx="4923889" cy="1675096"/>
          </a:xfrm>
          <a:prstGeom prst="rect">
            <a:avLst/>
          </a:prstGeom>
        </p:spPr>
      </p:pic>
      <p:pic>
        <p:nvPicPr>
          <p:cNvPr id="9" name="Immagine 8">
            <a:extLst>
              <a:ext uri="{FF2B5EF4-FFF2-40B4-BE49-F238E27FC236}">
                <a16:creationId xmlns:a16="http://schemas.microsoft.com/office/drawing/2014/main" id="{691C7CEF-7FDD-8329-E0AC-EFB0EB1CF52F}"/>
              </a:ext>
            </a:extLst>
          </p:cNvPr>
          <p:cNvPicPr>
            <a:picLocks noChangeAspect="1"/>
          </p:cNvPicPr>
          <p:nvPr/>
        </p:nvPicPr>
        <p:blipFill>
          <a:blip r:embed="rId4"/>
          <a:stretch>
            <a:fillRect/>
          </a:stretch>
        </p:blipFill>
        <p:spPr>
          <a:xfrm>
            <a:off x="300242" y="4976275"/>
            <a:ext cx="5111400" cy="1774379"/>
          </a:xfrm>
          <a:prstGeom prst="rect">
            <a:avLst/>
          </a:prstGeom>
        </p:spPr>
      </p:pic>
      <p:sp>
        <p:nvSpPr>
          <p:cNvPr id="5" name="CasellaDiTesto 4">
            <a:extLst>
              <a:ext uri="{FF2B5EF4-FFF2-40B4-BE49-F238E27FC236}">
                <a16:creationId xmlns:a16="http://schemas.microsoft.com/office/drawing/2014/main" id="{4513B7CD-B6FA-519A-B92D-60E6CC0C87F0}"/>
              </a:ext>
            </a:extLst>
          </p:cNvPr>
          <p:cNvSpPr txBox="1"/>
          <p:nvPr/>
        </p:nvSpPr>
        <p:spPr>
          <a:xfrm>
            <a:off x="1438591" y="4729718"/>
            <a:ext cx="3190240" cy="276999"/>
          </a:xfrm>
          <a:prstGeom prst="rect">
            <a:avLst/>
          </a:prstGeom>
          <a:noFill/>
        </p:spPr>
        <p:txBody>
          <a:bodyPr wrap="square" rtlCol="0">
            <a:spAutoFit/>
          </a:bodyPr>
          <a:lstStyle/>
          <a:p>
            <a:pPr algn="ctr"/>
            <a:r>
              <a:rPr lang="it-IT" sz="1200" b="1">
                <a:solidFill>
                  <a:srgbClr val="C00000"/>
                </a:solidFill>
              </a:rPr>
              <a:t>CIRCULAR TRAJECTORY : HIERARCHICAL</a:t>
            </a:r>
          </a:p>
        </p:txBody>
      </p:sp>
      <p:sp>
        <p:nvSpPr>
          <p:cNvPr id="8" name="CasellaDiTesto 7">
            <a:extLst>
              <a:ext uri="{FF2B5EF4-FFF2-40B4-BE49-F238E27FC236}">
                <a16:creationId xmlns:a16="http://schemas.microsoft.com/office/drawing/2014/main" id="{B9F5153D-5661-D8DC-C6C9-71F24187FEAA}"/>
              </a:ext>
            </a:extLst>
          </p:cNvPr>
          <p:cNvSpPr txBox="1"/>
          <p:nvPr/>
        </p:nvSpPr>
        <p:spPr>
          <a:xfrm>
            <a:off x="7593468" y="2611344"/>
            <a:ext cx="3190240" cy="276999"/>
          </a:xfrm>
          <a:prstGeom prst="rect">
            <a:avLst/>
          </a:prstGeom>
          <a:noFill/>
        </p:spPr>
        <p:txBody>
          <a:bodyPr wrap="square" rtlCol="0">
            <a:spAutoFit/>
          </a:bodyPr>
          <a:lstStyle/>
          <a:p>
            <a:pPr algn="ctr"/>
            <a:r>
              <a:rPr lang="it-IT" sz="1200" b="1" dirty="0">
                <a:solidFill>
                  <a:schemeClr val="tx2"/>
                </a:solidFill>
              </a:rPr>
              <a:t>SQUARE TRAJECTORY : ASMC</a:t>
            </a:r>
          </a:p>
        </p:txBody>
      </p:sp>
      <p:pic>
        <p:nvPicPr>
          <p:cNvPr id="11" name="Immagine 10">
            <a:extLst>
              <a:ext uri="{FF2B5EF4-FFF2-40B4-BE49-F238E27FC236}">
                <a16:creationId xmlns:a16="http://schemas.microsoft.com/office/drawing/2014/main" id="{97F58B7A-273B-20C1-7295-6007123C0309}"/>
              </a:ext>
            </a:extLst>
          </p:cNvPr>
          <p:cNvPicPr>
            <a:picLocks noChangeAspect="1"/>
          </p:cNvPicPr>
          <p:nvPr/>
        </p:nvPicPr>
        <p:blipFill>
          <a:blip r:embed="rId5"/>
          <a:stretch>
            <a:fillRect/>
          </a:stretch>
        </p:blipFill>
        <p:spPr>
          <a:xfrm>
            <a:off x="6653089" y="5007228"/>
            <a:ext cx="4893754" cy="1743426"/>
          </a:xfrm>
          <a:prstGeom prst="rect">
            <a:avLst/>
          </a:prstGeom>
        </p:spPr>
      </p:pic>
      <p:sp>
        <p:nvSpPr>
          <p:cNvPr id="10" name="CasellaDiTesto 9">
            <a:extLst>
              <a:ext uri="{FF2B5EF4-FFF2-40B4-BE49-F238E27FC236}">
                <a16:creationId xmlns:a16="http://schemas.microsoft.com/office/drawing/2014/main" id="{C39ADBE5-6420-10F8-6122-55F0BC73D5B2}"/>
              </a:ext>
            </a:extLst>
          </p:cNvPr>
          <p:cNvSpPr txBox="1"/>
          <p:nvPr/>
        </p:nvSpPr>
        <p:spPr>
          <a:xfrm>
            <a:off x="7593468" y="4732396"/>
            <a:ext cx="3190240" cy="276999"/>
          </a:xfrm>
          <a:prstGeom prst="rect">
            <a:avLst/>
          </a:prstGeom>
          <a:noFill/>
        </p:spPr>
        <p:txBody>
          <a:bodyPr wrap="square" rtlCol="0">
            <a:spAutoFit/>
          </a:bodyPr>
          <a:lstStyle/>
          <a:p>
            <a:pPr algn="ctr"/>
            <a:r>
              <a:rPr lang="it-IT" sz="1200" b="1" dirty="0">
                <a:solidFill>
                  <a:schemeClr val="tx2"/>
                </a:solidFill>
              </a:rPr>
              <a:t>CIRCULAR TRAJECTORY : ASMC</a:t>
            </a:r>
          </a:p>
        </p:txBody>
      </p:sp>
      <p:pic>
        <p:nvPicPr>
          <p:cNvPr id="13" name="Immagine 12">
            <a:extLst>
              <a:ext uri="{FF2B5EF4-FFF2-40B4-BE49-F238E27FC236}">
                <a16:creationId xmlns:a16="http://schemas.microsoft.com/office/drawing/2014/main" id="{5B22BAE3-A1B5-6B11-51B2-856D4AC4643C}"/>
              </a:ext>
            </a:extLst>
          </p:cNvPr>
          <p:cNvPicPr>
            <a:picLocks noChangeAspect="1"/>
          </p:cNvPicPr>
          <p:nvPr/>
        </p:nvPicPr>
        <p:blipFill>
          <a:blip r:embed="rId6"/>
          <a:stretch>
            <a:fillRect/>
          </a:stretch>
        </p:blipFill>
        <p:spPr>
          <a:xfrm>
            <a:off x="6531643" y="2839428"/>
            <a:ext cx="4847771" cy="1743426"/>
          </a:xfrm>
          <a:prstGeom prst="rect">
            <a:avLst/>
          </a:prstGeom>
        </p:spPr>
      </p:pic>
    </p:spTree>
    <p:extLst>
      <p:ext uri="{BB962C8B-B14F-4D97-AF65-F5344CB8AC3E}">
        <p14:creationId xmlns:p14="http://schemas.microsoft.com/office/powerpoint/2010/main" val="41995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F0E686-0F92-0C06-C8C3-D32AFCAD2268}"/>
            </a:ext>
          </a:extLst>
        </p:cNvPr>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69E2BD65-C7CD-6292-A7C6-14BADB77BFE8}"/>
              </a:ext>
            </a:extLst>
          </p:cNvPr>
          <p:cNvSpPr>
            <a:spLocks noGrp="1"/>
          </p:cNvSpPr>
          <p:nvPr>
            <p:ph type="title"/>
          </p:nvPr>
        </p:nvSpPr>
        <p:spPr>
          <a:xfrm>
            <a:off x="-77724" y="435681"/>
            <a:ext cx="5404103" cy="1929384"/>
          </a:xfrm>
        </p:spPr>
        <p:txBody>
          <a:bodyPr vert="horz" lIns="91440" tIns="45720" rIns="91440" bIns="45720" rtlCol="0" anchor="ctr">
            <a:noAutofit/>
          </a:bodyPr>
          <a:lstStyle/>
          <a:p>
            <a:pPr algn="ctr"/>
            <a:r>
              <a:rPr lang="en-US" sz="3200" dirty="0">
                <a:solidFill>
                  <a:srgbClr val="C00000"/>
                </a:solidFill>
                <a:latin typeface="Century Gothic" panose="020B0502020202020204" pitchFamily="34" charset="0"/>
              </a:rPr>
              <a:t>Hierarchical Control in presence of disturbance: Circular trajectory results</a:t>
            </a:r>
          </a:p>
        </p:txBody>
      </p:sp>
      <p:sp>
        <p:nvSpPr>
          <p:cNvPr id="3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04E036BC-2809-B09C-95A8-582FBDDD6468}"/>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71450" indent="-171450">
              <a:lnSpc>
                <a:spcPct val="90000"/>
              </a:lnSpc>
              <a:spcAft>
                <a:spcPts val="600"/>
              </a:spcAft>
              <a:buFont typeface="Arial" panose="020B0604020202020204" pitchFamily="34" charset="0"/>
              <a:buChar char="•"/>
            </a:pPr>
            <a:r>
              <a:rPr lang="en-US" sz="1550" dirty="0"/>
              <a:t>It handles the disturbance moderately well, although it does not incorporate a specific mechanism for disturbance rejection.</a:t>
            </a:r>
          </a:p>
          <a:p>
            <a:pPr marL="171450" indent="-171450">
              <a:lnSpc>
                <a:spcPct val="90000"/>
              </a:lnSpc>
              <a:spcAft>
                <a:spcPts val="600"/>
              </a:spcAft>
              <a:buFont typeface="Arial" panose="020B0604020202020204" pitchFamily="34" charset="0"/>
              <a:buChar char="•"/>
            </a:pPr>
            <a:r>
              <a:rPr lang="en-US" sz="1550" dirty="0"/>
              <a:t>Compared to the nominal case, the position error has increased by four orders of magnitude, and the velocity error by two. </a:t>
            </a:r>
          </a:p>
          <a:p>
            <a:pPr marL="171450" indent="-171450">
              <a:lnSpc>
                <a:spcPct val="90000"/>
              </a:lnSpc>
              <a:spcAft>
                <a:spcPts val="600"/>
              </a:spcAft>
              <a:buFont typeface="Arial" panose="020B0604020202020204" pitchFamily="34" charset="0"/>
              <a:buChar char="•"/>
            </a:pPr>
            <a:r>
              <a:rPr lang="en-US" sz="1550" dirty="0"/>
              <a:t>The system exhibits an equal response in the x, y, and z axes.</a:t>
            </a:r>
          </a:p>
        </p:txBody>
      </p:sp>
      <p:pic>
        <p:nvPicPr>
          <p:cNvPr id="11" name="Immagine 10">
            <a:extLst>
              <a:ext uri="{FF2B5EF4-FFF2-40B4-BE49-F238E27FC236}">
                <a16:creationId xmlns:a16="http://schemas.microsoft.com/office/drawing/2014/main" id="{4E3BB74B-6C34-EC27-DE60-7209DB8E3C6C}"/>
              </a:ext>
            </a:extLst>
          </p:cNvPr>
          <p:cNvPicPr>
            <a:picLocks noChangeAspect="1"/>
          </p:cNvPicPr>
          <p:nvPr/>
        </p:nvPicPr>
        <p:blipFill>
          <a:blip r:embed="rId3"/>
          <a:stretch>
            <a:fillRect/>
          </a:stretch>
        </p:blipFill>
        <p:spPr>
          <a:xfrm>
            <a:off x="486945" y="2566308"/>
            <a:ext cx="5072606" cy="4108811"/>
          </a:xfrm>
          <a:prstGeom prst="rect">
            <a:avLst/>
          </a:prstGeom>
        </p:spPr>
      </p:pic>
      <p:pic>
        <p:nvPicPr>
          <p:cNvPr id="10" name="Immagine 9">
            <a:extLst>
              <a:ext uri="{FF2B5EF4-FFF2-40B4-BE49-F238E27FC236}">
                <a16:creationId xmlns:a16="http://schemas.microsoft.com/office/drawing/2014/main" id="{E1B5D468-EC25-EAF3-7AA4-386BC395125E}"/>
              </a:ext>
            </a:extLst>
          </p:cNvPr>
          <p:cNvPicPr>
            <a:picLocks noChangeAspect="1"/>
          </p:cNvPicPr>
          <p:nvPr/>
        </p:nvPicPr>
        <p:blipFill>
          <a:blip r:embed="rId4"/>
          <a:stretch>
            <a:fillRect/>
          </a:stretch>
        </p:blipFill>
        <p:spPr>
          <a:xfrm>
            <a:off x="6345936" y="2642064"/>
            <a:ext cx="5377406" cy="4033055"/>
          </a:xfrm>
          <a:prstGeom prst="rect">
            <a:avLst/>
          </a:prstGeom>
        </p:spPr>
      </p:pic>
      <p:sp>
        <p:nvSpPr>
          <p:cNvPr id="15" name="CasellaDiTesto 14">
            <a:extLst>
              <a:ext uri="{FF2B5EF4-FFF2-40B4-BE49-F238E27FC236}">
                <a16:creationId xmlns:a16="http://schemas.microsoft.com/office/drawing/2014/main" id="{D85F42DF-9C32-BE00-1EE7-0EB200A4C460}"/>
              </a:ext>
            </a:extLst>
          </p:cNvPr>
          <p:cNvSpPr txBox="1"/>
          <p:nvPr/>
        </p:nvSpPr>
        <p:spPr>
          <a:xfrm>
            <a:off x="1461769" y="2313628"/>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16" name="CasellaDiTesto 15">
            <a:extLst>
              <a:ext uri="{FF2B5EF4-FFF2-40B4-BE49-F238E27FC236}">
                <a16:creationId xmlns:a16="http://schemas.microsoft.com/office/drawing/2014/main" id="{1DA1FF70-AA52-5D48-7C39-305C9E1A5018}"/>
              </a:ext>
            </a:extLst>
          </p:cNvPr>
          <p:cNvSpPr txBox="1"/>
          <p:nvPr/>
        </p:nvSpPr>
        <p:spPr>
          <a:xfrm>
            <a:off x="7740396" y="2365065"/>
            <a:ext cx="2752344" cy="276999"/>
          </a:xfrm>
          <a:prstGeom prst="rect">
            <a:avLst/>
          </a:prstGeom>
          <a:noFill/>
        </p:spPr>
        <p:txBody>
          <a:bodyPr wrap="square" rtlCol="0">
            <a:spAutoFit/>
          </a:bodyPr>
          <a:lstStyle/>
          <a:p>
            <a:pPr algn="ctr"/>
            <a:r>
              <a:rPr lang="it-IT" sz="1200" b="1" dirty="0">
                <a:solidFill>
                  <a:srgbClr val="C00000"/>
                </a:solidFill>
              </a:rPr>
              <a:t>WITH DISTURBANCE </a:t>
            </a:r>
          </a:p>
        </p:txBody>
      </p:sp>
    </p:spTree>
    <p:extLst>
      <p:ext uri="{BB962C8B-B14F-4D97-AF65-F5344CB8AC3E}">
        <p14:creationId xmlns:p14="http://schemas.microsoft.com/office/powerpoint/2010/main" val="330919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9CEC4-F36B-F92C-D373-BC31745BC9A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B6BA5B38-138A-8E76-E24C-EA763AE8A4F2}"/>
              </a:ext>
            </a:extLst>
          </p:cNvPr>
          <p:cNvSpPr>
            <a:spLocks noGrp="1"/>
          </p:cNvSpPr>
          <p:nvPr>
            <p:ph type="title"/>
          </p:nvPr>
        </p:nvSpPr>
        <p:spPr>
          <a:xfrm>
            <a:off x="347472" y="382710"/>
            <a:ext cx="4910327"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ASMC in presence of disturbance: Circular trajectory results</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A2009346-EB9D-DACE-66D4-CD1670137111}"/>
              </a:ext>
            </a:extLst>
          </p:cNvPr>
          <p:cNvSpPr txBox="1"/>
          <p:nvPr/>
        </p:nvSpPr>
        <p:spPr>
          <a:xfrm>
            <a:off x="5385815" y="292608"/>
            <a:ext cx="6675120" cy="2093976"/>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t>The controller demonstrates superior robustness to the same disturbance compared to the hierarchical controller. Its adaptive structure estimates the bounds of unknown disturbances in real time and adjusts the control input accordingly. </a:t>
            </a:r>
          </a:p>
          <a:p>
            <a:pPr marL="171450" indent="-171450">
              <a:lnSpc>
                <a:spcPct val="90000"/>
              </a:lnSpc>
              <a:spcAft>
                <a:spcPts val="600"/>
              </a:spcAft>
              <a:buFont typeface="Arial" panose="020B0604020202020204" pitchFamily="34" charset="0"/>
              <a:buChar char="•"/>
            </a:pPr>
            <a:r>
              <a:rPr lang="en-US" sz="1550" dirty="0"/>
              <a:t>Compared to the nominal case there is an increase of three orders of magnitude in the position error, one order less than that observed with the hierarchical controller.</a:t>
            </a:r>
          </a:p>
          <a:p>
            <a:pPr marL="171450" indent="-171450">
              <a:lnSpc>
                <a:spcPct val="90000"/>
              </a:lnSpc>
              <a:spcAft>
                <a:spcPts val="600"/>
              </a:spcAft>
              <a:buFont typeface="Arial" panose="020B0604020202020204" pitchFamily="34" charset="0"/>
              <a:buChar char="•"/>
            </a:pPr>
            <a:r>
              <a:rPr lang="en-US" sz="1550" dirty="0"/>
              <a:t>Additionally, the smallest errors are observed along the z-axis, which is consistent with the higher gain weight assigned to that direction. </a:t>
            </a:r>
          </a:p>
        </p:txBody>
      </p:sp>
      <p:pic>
        <p:nvPicPr>
          <p:cNvPr id="8" name="Immagine 7" descr="Immagine che contiene testo, diagramma, linea, Diagramma&#10;&#10;Il contenuto generato dall'IA potrebbe non essere corretto.">
            <a:extLst>
              <a:ext uri="{FF2B5EF4-FFF2-40B4-BE49-F238E27FC236}">
                <a16:creationId xmlns:a16="http://schemas.microsoft.com/office/drawing/2014/main" id="{F70B2341-21E6-093B-4D53-BF1641705A25}"/>
              </a:ext>
            </a:extLst>
          </p:cNvPr>
          <p:cNvPicPr>
            <a:picLocks noChangeAspect="1"/>
          </p:cNvPicPr>
          <p:nvPr/>
        </p:nvPicPr>
        <p:blipFill>
          <a:blip r:embed="rId3"/>
          <a:stretch>
            <a:fillRect/>
          </a:stretch>
        </p:blipFill>
        <p:spPr>
          <a:xfrm>
            <a:off x="476660" y="2607381"/>
            <a:ext cx="5205461" cy="4216424"/>
          </a:xfrm>
          <a:prstGeom prst="rect">
            <a:avLst/>
          </a:prstGeom>
        </p:spPr>
      </p:pic>
      <p:pic>
        <p:nvPicPr>
          <p:cNvPr id="3" name="Segnaposto contenuto 27" descr="Immagine che contiene testo, schermata, diagramma, linea&#10;&#10;Il contenuto generato dall'IA potrebbe non essere corretto.">
            <a:extLst>
              <a:ext uri="{FF2B5EF4-FFF2-40B4-BE49-F238E27FC236}">
                <a16:creationId xmlns:a16="http://schemas.microsoft.com/office/drawing/2014/main" id="{38174AE9-1DCB-69E3-B540-F27FEE6B8D50}"/>
              </a:ext>
            </a:extLst>
          </p:cNvPr>
          <p:cNvPicPr>
            <a:picLocks noGrp="1" noChangeAspect="1"/>
          </p:cNvPicPr>
          <p:nvPr>
            <p:ph idx="1"/>
          </p:nvPr>
        </p:nvPicPr>
        <p:blipFill>
          <a:blip r:embed="rId4"/>
          <a:stretch>
            <a:fillRect/>
          </a:stretch>
        </p:blipFill>
        <p:spPr>
          <a:xfrm>
            <a:off x="6251371" y="2557680"/>
            <a:ext cx="5332657" cy="4266125"/>
          </a:xfrm>
          <a:prstGeom prst="rect">
            <a:avLst/>
          </a:prstGeom>
        </p:spPr>
      </p:pic>
      <p:sp>
        <p:nvSpPr>
          <p:cNvPr id="4" name="CasellaDiTesto 3">
            <a:extLst>
              <a:ext uri="{FF2B5EF4-FFF2-40B4-BE49-F238E27FC236}">
                <a16:creationId xmlns:a16="http://schemas.microsoft.com/office/drawing/2014/main" id="{0AD0DCE4-7E67-4EEB-945A-21E4302DA54D}"/>
              </a:ext>
            </a:extLst>
          </p:cNvPr>
          <p:cNvSpPr txBox="1"/>
          <p:nvPr/>
        </p:nvSpPr>
        <p:spPr>
          <a:xfrm>
            <a:off x="1484270" y="2468881"/>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5" name="CasellaDiTesto 4">
            <a:extLst>
              <a:ext uri="{FF2B5EF4-FFF2-40B4-BE49-F238E27FC236}">
                <a16:creationId xmlns:a16="http://schemas.microsoft.com/office/drawing/2014/main" id="{46576DB2-9DB5-4447-F758-BDCC2E0F0568}"/>
              </a:ext>
            </a:extLst>
          </p:cNvPr>
          <p:cNvSpPr txBox="1"/>
          <p:nvPr/>
        </p:nvSpPr>
        <p:spPr>
          <a:xfrm>
            <a:off x="7859268" y="2468881"/>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Tree>
    <p:extLst>
      <p:ext uri="{BB962C8B-B14F-4D97-AF65-F5344CB8AC3E}">
        <p14:creationId xmlns:p14="http://schemas.microsoft.com/office/powerpoint/2010/main" val="143201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6D65F5-85DF-AF67-2172-AA8A8CD48AB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78602-6277-019C-0A3A-09C7AC76651D}"/>
              </a:ext>
            </a:extLst>
          </p:cNvPr>
          <p:cNvSpPr>
            <a:spLocks noGrp="1"/>
          </p:cNvSpPr>
          <p:nvPr>
            <p:ph type="title"/>
          </p:nvPr>
        </p:nvSpPr>
        <p:spPr>
          <a:xfrm>
            <a:off x="72021" y="91440"/>
            <a:ext cx="11659731" cy="857978"/>
          </a:xfrm>
        </p:spPr>
        <p:txBody>
          <a:bodyPr anchor="b">
            <a:normAutofit/>
          </a:bodyPr>
          <a:lstStyle/>
          <a:p>
            <a:r>
              <a:rPr lang="en-GB">
                <a:solidFill>
                  <a:srgbClr val="C00000"/>
                </a:solidFill>
                <a:latin typeface="Century Gothic"/>
              </a:rPr>
              <a:t>Tilting UAV: </a:t>
            </a:r>
            <a:r>
              <a:rPr lang="en-GB" err="1">
                <a:solidFill>
                  <a:srgbClr val="C00000"/>
                </a:solidFill>
                <a:latin typeface="Century Gothic"/>
              </a:rPr>
              <a:t>Holocopter</a:t>
            </a:r>
            <a:r>
              <a:rPr lang="en-GB">
                <a:solidFill>
                  <a:srgbClr val="C00000"/>
                </a:solidFill>
                <a:latin typeface="Century Gothic"/>
              </a:rPr>
              <a:t> approach</a:t>
            </a:r>
            <a:endParaRPr lang="it-IT">
              <a:solidFill>
                <a:srgbClr val="C0000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32BC1B4-841D-277F-0986-BA35C94DD92E}"/>
                  </a:ext>
                </a:extLst>
              </p:cNvPr>
              <p:cNvSpPr>
                <a:spLocks noGrp="1"/>
              </p:cNvSpPr>
              <p:nvPr>
                <p:ph idx="1"/>
              </p:nvPr>
            </p:nvSpPr>
            <p:spPr>
              <a:xfrm>
                <a:off x="72021" y="878412"/>
                <a:ext cx="11889322" cy="2834052"/>
              </a:xfrm>
            </p:spPr>
            <p:txBody>
              <a:bodyPr anchor="t">
                <a:normAutofit/>
              </a:bodyPr>
              <a:lstStyle/>
              <a:p>
                <a:pPr marL="0" indent="0">
                  <a:buNone/>
                </a:pPr>
                <a:r>
                  <a:rPr lang="en-US" sz="1600" dirty="0"/>
                  <a:t>In conventional </a:t>
                </a:r>
                <a:r>
                  <a:rPr lang="en-US" sz="1600" dirty="0" err="1"/>
                  <a:t>multirotors</a:t>
                </a:r>
                <a:r>
                  <a:rPr lang="en-US" sz="1600" dirty="0"/>
                  <a:t>, thrust is fixed along the body z‑axis, making the system underactuated and forcing the UAV to tilt for horizontal motion. Tilting‑rotor UAVs overcome this limitation by allowing each propeller to generate arbitrarily oriented forces, enabling </a:t>
                </a:r>
                <a:r>
                  <a:rPr lang="en-US" sz="1600" b="1" dirty="0">
                    <a:solidFill>
                      <a:srgbClr val="C00000"/>
                    </a:solidFill>
                  </a:rPr>
                  <a:t>full six‑degree‑of‑freedom control</a:t>
                </a:r>
                <a:r>
                  <a:rPr lang="en-US" sz="1600" dirty="0"/>
                  <a:t>. The </a:t>
                </a:r>
                <a:r>
                  <a:rPr lang="en-US" sz="1600" dirty="0" err="1"/>
                  <a:t>Holocopter</a:t>
                </a:r>
                <a:r>
                  <a:rPr lang="en-US" sz="1600" dirty="0"/>
                  <a:t> approach maps individual propeller inputs to the resulting total wrench (forces and torques).</a:t>
                </a:r>
              </a:p>
              <a:p>
                <a:pPr marL="0" indent="0">
                  <a:buNone/>
                </a:pPr>
                <a:r>
                  <a:rPr lang="en-US" sz="1600" dirty="0"/>
                  <a:t>The allocation matrix relates rotor speeds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r>
                      <a:rPr lang="it-IT" sz="1600" i="1">
                        <a:latin typeface="Cambria Math" panose="02040503050406030204" pitchFamily="18" charset="0"/>
                      </a:rPr>
                      <m:t> </m:t>
                    </m:r>
                  </m:oMath>
                </a14:m>
                <a:r>
                  <a:rPr lang="en-US" sz="1600" dirty="0"/>
                  <a:t>and tilt angles </a:t>
                </a:r>
                <a14:m>
                  <m:oMath xmlns:m="http://schemas.openxmlformats.org/officeDocument/2006/math">
                    <m:r>
                      <a:rPr lang="it-IT" sz="1600" i="1">
                        <a:latin typeface="Cambria Math" panose="02040503050406030204" pitchFamily="18" charset="0"/>
                      </a:rPr>
                      <m:t>𝛼</m:t>
                    </m:r>
                    <m:r>
                      <a:rPr lang="it-IT" sz="1600" i="1">
                        <a:latin typeface="Cambria Math" panose="02040503050406030204" pitchFamily="18" charset="0"/>
                      </a:rPr>
                      <m:t> </m:t>
                    </m:r>
                  </m:oMath>
                </a14:m>
                <a:r>
                  <a:rPr lang="en-US" sz="1600" dirty="0"/>
                  <a:t>to the UAV’s force/torque vector:</a:t>
                </a:r>
              </a:p>
              <a:p>
                <a:pPr marL="0" indent="0" algn="ctr">
                  <a:buNone/>
                </a:pPr>
                <a:r>
                  <a:rPr lang="it-IT" sz="1600" dirty="0"/>
                  <a:t> </a:t>
                </a:r>
                <a14:m>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r>
                              <a:rPr lang="it-IT" sz="1600" i="1">
                                <a:latin typeface="Cambria Math" panose="02040503050406030204" pitchFamily="18" charset="0"/>
                              </a:rPr>
                              <m:t>𝑓</m:t>
                            </m:r>
                            <m:r>
                              <a:rPr lang="it-IT" sz="1600" i="1">
                                <a:latin typeface="Cambria Math" panose="02040503050406030204" pitchFamily="18" charset="0"/>
                              </a:rPr>
                              <m:t>, </m:t>
                            </m:r>
                            <m:r>
                              <a:rPr lang="it-IT" sz="1600" i="1">
                                <a:latin typeface="Cambria Math" panose="02040503050406030204" pitchFamily="18" charset="0"/>
                              </a:rPr>
                              <m:t>𝜏</m:t>
                            </m:r>
                          </m:e>
                        </m:d>
                      </m:e>
                      <m:sup>
                        <m:r>
                          <a:rPr lang="it-IT" sz="1600" i="1">
                            <a:latin typeface="Cambria Math" panose="02040503050406030204" pitchFamily="18" charset="0"/>
                          </a:rPr>
                          <m:t>𝑇</m:t>
                        </m:r>
                      </m:sup>
                    </m:sSup>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𝐺</m:t>
                        </m:r>
                      </m:e>
                      <m:sub>
                        <m:r>
                          <a:rPr lang="it-IT" sz="1600" i="1">
                            <a:latin typeface="Cambria Math" panose="02040503050406030204" pitchFamily="18" charset="0"/>
                          </a:rPr>
                          <m:t>𝑞</m:t>
                        </m:r>
                      </m:sub>
                    </m:sSub>
                    <m:d>
                      <m:dPr>
                        <m:ctrlPr>
                          <a:rPr lang="it-IT" sz="1600" i="1">
                            <a:latin typeface="Cambria Math" panose="02040503050406030204" pitchFamily="18" charset="0"/>
                          </a:rPr>
                        </m:ctrlPr>
                      </m:dPr>
                      <m:e>
                        <m:r>
                          <a:rPr lang="it-IT" sz="1600" i="1">
                            <a:latin typeface="Cambria Math" panose="02040503050406030204" pitchFamily="18" charset="0"/>
                          </a:rPr>
                          <m:t>𝛼</m:t>
                        </m:r>
                      </m:e>
                    </m:d>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oMath>
                </a14:m>
                <a:endParaRPr lang="it-IT" sz="1600" dirty="0"/>
              </a:p>
              <a:p>
                <a:pPr marL="0" indent="0">
                  <a:buNone/>
                </a:pPr>
                <a:r>
                  <a:rPr lang="en-US" sz="1600" dirty="0"/>
                  <a:t>If we write the dynamic model by considering </a:t>
                </a:r>
                <a14:m>
                  <m:oMath xmlns:m="http://schemas.openxmlformats.org/officeDocument/2006/math">
                    <m:r>
                      <a:rPr lang="it-IT" sz="1600" i="1">
                        <a:latin typeface="Cambria Math" panose="02040503050406030204" pitchFamily="18" charset="0"/>
                      </a:rPr>
                      <m:t>𝛼</m:t>
                    </m:r>
                  </m:oMath>
                </a14:m>
                <a:r>
                  <a:rPr lang="en-US" sz="1600" dirty="0"/>
                  <a:t> as an additional state we obtain an underactuated system at acceleration level because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oMath>
                </a14:m>
                <a:r>
                  <a:rPr lang="en-US" sz="1600" dirty="0"/>
                  <a:t> and the derivative of </a:t>
                </a:r>
                <a14:m>
                  <m:oMath xmlns:m="http://schemas.openxmlformats.org/officeDocument/2006/math">
                    <m:r>
                      <a:rPr lang="it-IT" sz="1600" i="1">
                        <a:latin typeface="Cambria Math" panose="02040503050406030204" pitchFamily="18" charset="0"/>
                      </a:rPr>
                      <m:t>𝛼</m:t>
                    </m:r>
                  </m:oMath>
                </a14:m>
                <a:r>
                  <a:rPr lang="en-US" sz="1600" dirty="0"/>
                  <a:t> act at different levels of differentiation.</a:t>
                </a:r>
              </a:p>
              <a:p>
                <a:pPr marL="0" indent="0">
                  <a:buNone/>
                </a:pPr>
                <a:endParaRPr lang="it-IT" sz="800" dirty="0"/>
              </a:p>
            </p:txBody>
          </p:sp>
        </mc:Choice>
        <mc:Fallback>
          <p:sp>
            <p:nvSpPr>
              <p:cNvPr id="3" name="Segnaposto contenuto 2">
                <a:extLst>
                  <a:ext uri="{FF2B5EF4-FFF2-40B4-BE49-F238E27FC236}">
                    <a16:creationId xmlns:a16="http://schemas.microsoft.com/office/drawing/2014/main" id="{032BC1B4-841D-277F-0986-BA35C94DD92E}"/>
                  </a:ext>
                </a:extLst>
              </p:cNvPr>
              <p:cNvSpPr>
                <a:spLocks noGrp="1" noRot="1" noChangeAspect="1" noMove="1" noResize="1" noEditPoints="1" noAdjustHandles="1" noChangeArrowheads="1" noChangeShapeType="1" noTextEdit="1"/>
              </p:cNvSpPr>
              <p:nvPr>
                <p:ph idx="1"/>
              </p:nvPr>
            </p:nvSpPr>
            <p:spPr>
              <a:xfrm>
                <a:off x="72021" y="878412"/>
                <a:ext cx="11889322" cy="2834052"/>
              </a:xfrm>
              <a:blipFill>
                <a:blip r:embed="rId2"/>
                <a:stretch>
                  <a:fillRect l="-308" t="-1505"/>
                </a:stretch>
              </a:blipFill>
            </p:spPr>
            <p:txBody>
              <a:bodyPr/>
              <a:lstStyle/>
              <a:p>
                <a:r>
                  <a:rPr lang="it-IT">
                    <a:noFill/>
                  </a:rPr>
                  <a:t> </a:t>
                </a:r>
              </a:p>
            </p:txBody>
          </p:sp>
        </mc:Fallback>
      </mc:AlternateContent>
      <p:grpSp>
        <p:nvGrpSpPr>
          <p:cNvPr id="21" name="Group 2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2" name="Rectangle 2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4DB47248-2337-4AD9-C6B9-35EF00B00ECC}"/>
                  </a:ext>
                </a:extLst>
              </p:cNvPr>
              <p:cNvSpPr txBox="1"/>
              <p:nvPr/>
            </p:nvSpPr>
            <p:spPr>
              <a:xfrm>
                <a:off x="72021" y="3007425"/>
                <a:ext cx="6340936" cy="3678956"/>
              </a:xfrm>
              <a:prstGeom prst="rect">
                <a:avLst/>
              </a:prstGeom>
              <a:noFill/>
            </p:spPr>
            <p:txBody>
              <a:bodyPr wrap="square">
                <a:spAutoFit/>
              </a:bodyPr>
              <a:lstStyle/>
              <a:p>
                <a:r>
                  <a:rPr lang="en-US" sz="1600" dirty="0"/>
                  <a:t>To recover full actuation, we move to the jerk-level model: </a:t>
                </a:r>
              </a:p>
              <a:p>
                <a:pPr marL="0" indent="0">
                  <a:buNone/>
                </a:pPr>
                <a14:m>
                  <m:oMathPara xmlns:m="http://schemas.openxmlformats.org/officeDocument/2006/math">
                    <m:oMathParaPr>
                      <m:jc m:val="centerGroup"/>
                    </m:oMathParaPr>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e>
                                <m:sub>
                                  <m:r>
                                    <a:rPr lang="it-IT" sz="1600" i="1">
                                      <a:latin typeface="Cambria Math" panose="02040503050406030204" pitchFamily="18" charset="0"/>
                                    </a:rPr>
                                    <m:t>𝑏</m:t>
                                  </m:r>
                                </m:sub>
                              </m:sSub>
                              <m:r>
                                <a:rPr lang="it-IT" sz="1600" i="1">
                                  <a:latin typeface="Cambria Math" panose="02040503050406030204" pitchFamily="18" charset="0"/>
                                </a:rPr>
                                <m:t> , </m:t>
                              </m:r>
                              <m:sSubSup>
                                <m:sSubSupPr>
                                  <m:ctrlPr>
                                    <a:rPr lang="it-IT" sz="1600" i="1">
                                      <a:latin typeface="Cambria Math" panose="02040503050406030204" pitchFamily="18" charset="0"/>
                                    </a:rPr>
                                  </m:ctrlPr>
                                </m:sSubSupPr>
                                <m:e>
                                  <m:acc>
                                    <m:accPr>
                                      <m:chr m:val="̈"/>
                                      <m:ctrlPr>
                                        <a:rPr lang="it-IT" sz="1600" i="1">
                                          <a:latin typeface="Cambria Math" panose="02040503050406030204" pitchFamily="18" charset="0"/>
                                        </a:rPr>
                                      </m:ctrlPr>
                                    </m:accPr>
                                    <m:e>
                                      <m:r>
                                        <a:rPr lang="it-IT" sz="1600" i="1">
                                          <a:latin typeface="Cambria Math" panose="02040503050406030204" pitchFamily="18" charset="0"/>
                                        </a:rPr>
                                        <m:t>𝜔</m:t>
                                      </m:r>
                                    </m:e>
                                  </m:acc>
                                </m:e>
                                <m:sub>
                                  <m:r>
                                    <a:rPr lang="it-IT" sz="1600" i="1">
                                      <a:latin typeface="Cambria Math" panose="02040503050406030204" pitchFamily="18" charset="0"/>
                                    </a:rPr>
                                    <m:t>𝑏</m:t>
                                  </m:r>
                                </m:sub>
                                <m:sup>
                                  <m:r>
                                    <a:rPr lang="it-IT" sz="1600" i="1">
                                      <a:latin typeface="Cambria Math" panose="02040503050406030204" pitchFamily="18" charset="0"/>
                                    </a:rPr>
                                    <m:t>𝑏</m:t>
                                  </m:r>
                                </m:sup>
                              </m:sSubSup>
                            </m:e>
                          </m:d>
                        </m:e>
                        <m:sup>
                          <m:r>
                            <a:rPr lang="it-IT" sz="1600" i="1">
                              <a:latin typeface="Cambria Math" panose="02040503050406030204" pitchFamily="18" charset="0"/>
                            </a:rPr>
                            <m:t>𝑇</m:t>
                          </m:r>
                        </m:sup>
                      </m:sSup>
                      <m:r>
                        <a:rPr lang="it-IT" sz="1600" i="1">
                          <a:latin typeface="Cambria Math" panose="02040503050406030204" pitchFamily="18" charset="0"/>
                        </a:rPr>
                        <m:t>=</m:t>
                      </m:r>
                      <m:r>
                        <a:rPr lang="it-IT" sz="1600" i="1">
                          <a:latin typeface="Cambria Math" panose="02040503050406030204" pitchFamily="18" charset="0"/>
                        </a:rPr>
                        <m:t>𝑏</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sSubSup>
                            <m:sSubSupPr>
                              <m:ctrlPr>
                                <a:rPr lang="it-IT" sz="1600" i="1">
                                  <a:latin typeface="Cambria Math" panose="02040503050406030204" pitchFamily="18" charset="0"/>
                                </a:rPr>
                              </m:ctrlPr>
                            </m:sSubSupPr>
                            <m:e>
                              <m:r>
                                <a:rPr lang="it-IT" sz="1600" i="1">
                                  <a:latin typeface="Cambria Math" panose="02040503050406030204" pitchFamily="18" charset="0"/>
                                </a:rPr>
                                <m:t>𝜔</m:t>
                              </m:r>
                            </m:e>
                            <m:sub>
                              <m:r>
                                <a:rPr lang="it-IT" sz="1600" i="1">
                                  <a:latin typeface="Cambria Math" panose="02040503050406030204" pitchFamily="18" charset="0"/>
                                </a:rPr>
                                <m:t>𝑏</m:t>
                              </m:r>
                            </m:sub>
                            <m:sup>
                              <m:r>
                                <a:rPr lang="it-IT" sz="1600" i="1">
                                  <a:latin typeface="Cambria Math" panose="02040503050406030204" pitchFamily="18" charset="0"/>
                                </a:rPr>
                                <m:t>𝑏</m:t>
                              </m:r>
                            </m:sup>
                          </m:sSubSup>
                          <m:r>
                            <a:rPr lang="it-IT" sz="1600" i="1">
                              <a:latin typeface="Cambria Math" panose="02040503050406030204" pitchFamily="18" charset="0"/>
                            </a:rPr>
                            <m:t>,</m:t>
                          </m:r>
                          <m:sSubSup>
                            <m:sSubSupPr>
                              <m:ctrlPr>
                                <a:rPr lang="it-IT" sz="1600" i="1">
                                  <a:latin typeface="Cambria Math" panose="02040503050406030204" pitchFamily="18" charset="0"/>
                                </a:rPr>
                              </m:ctrlPr>
                            </m:sSubSupPr>
                            <m:e>
                              <m:acc>
                                <m:accPr>
                                  <m:chr m:val="̇"/>
                                  <m:ctrlPr>
                                    <a:rPr lang="it-IT" sz="1600" i="1">
                                      <a:latin typeface="Cambria Math" panose="02040503050406030204" pitchFamily="18" charset="0"/>
                                    </a:rPr>
                                  </m:ctrlPr>
                                </m:accPr>
                                <m:e>
                                  <m:r>
                                    <a:rPr lang="it-IT" sz="1600" i="1">
                                      <a:latin typeface="Cambria Math" panose="02040503050406030204" pitchFamily="18" charset="0"/>
                                    </a:rPr>
                                    <m:t>𝜔</m:t>
                                  </m:r>
                                </m:e>
                              </m:acc>
                            </m:e>
                            <m:sub>
                              <m:r>
                                <a:rPr lang="it-IT" sz="1600" i="1">
                                  <a:latin typeface="Cambria Math" panose="02040503050406030204" pitchFamily="18" charset="0"/>
                                </a:rPr>
                                <m:t>𝑏</m:t>
                              </m:r>
                            </m:sub>
                            <m:sup>
                              <m:r>
                                <a:rPr lang="it-IT" sz="1600" i="1">
                                  <a:latin typeface="Cambria Math" panose="02040503050406030204" pitchFamily="18" charset="0"/>
                                </a:rPr>
                                <m:t>𝑏</m:t>
                              </m:r>
                            </m:sup>
                          </m:sSubSup>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r>
                        <a:rPr lang="it-IT" sz="1600" i="1">
                          <a:latin typeface="Cambria Math" panose="02040503050406030204" pitchFamily="18" charset="0"/>
                        </a:rPr>
                        <m:t>+</m:t>
                      </m:r>
                      <m:r>
                        <a:rPr lang="it-IT" sz="1600" i="1">
                          <a:latin typeface="Cambria Math" panose="02040503050406030204" pitchFamily="18" charset="0"/>
                        </a:rPr>
                        <m:t>𝐴</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e>
                          </m:d>
                        </m:e>
                        <m:sup>
                          <m:r>
                            <a:rPr lang="it-IT" sz="1600" i="1">
                              <a:latin typeface="Cambria Math" panose="02040503050406030204" pitchFamily="18" charset="0"/>
                            </a:rPr>
                            <m:t>𝑇</m:t>
                          </m:r>
                        </m:sup>
                      </m:sSup>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rPr>
                        <m:t> </m:t>
                      </m:r>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e>
                        <m:sub>
                          <m:r>
                            <a:rPr lang="it-IT" sz="1600" i="1">
                              <a:latin typeface="Cambria Math" panose="02040503050406030204" pitchFamily="18" charset="0"/>
                            </a:rPr>
                            <m:t>𝑏</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𝑆</m:t>
                      </m:r>
                      <m:d>
                        <m:dPr>
                          <m:ctrlPr>
                            <a:rPr lang="it-IT" sz="1600" i="1">
                              <a:latin typeface="Cambria Math" panose="02040503050406030204" pitchFamily="18" charset="0"/>
                            </a:rPr>
                          </m:ctrlPr>
                        </m:dPr>
                        <m:e>
                          <m:sSubSup>
                            <m:sSubSupPr>
                              <m:ctrlPr>
                                <a:rPr lang="it-IT" sz="1600" i="1">
                                  <a:latin typeface="Cambria Math" panose="02040503050406030204" pitchFamily="18" charset="0"/>
                                </a:rPr>
                              </m:ctrlPr>
                            </m:sSubSupPr>
                            <m:e>
                              <m:r>
                                <a:rPr lang="it-IT" sz="1600" i="1">
                                  <a:latin typeface="Cambria Math" panose="02040503050406030204" pitchFamily="18" charset="0"/>
                                </a:rPr>
                                <m:t>𝜔</m:t>
                              </m:r>
                            </m:e>
                            <m:sub>
                              <m:r>
                                <a:rPr lang="it-IT" sz="1600" i="1">
                                  <a:latin typeface="Cambria Math" panose="02040503050406030204" pitchFamily="18" charset="0"/>
                                </a:rPr>
                                <m:t>𝑏</m:t>
                              </m:r>
                            </m:sub>
                            <m:sup>
                              <m:r>
                                <a:rPr lang="it-IT" sz="1600" i="1">
                                  <a:latin typeface="Cambria Math" panose="02040503050406030204" pitchFamily="18" charset="0"/>
                                </a:rPr>
                                <m:t>𝑏</m:t>
                              </m:r>
                            </m:sup>
                          </m:sSubSup>
                        </m:e>
                      </m:d>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𝑢</m:t>
                              </m:r>
                            </m:e>
                          </m:acc>
                        </m:e>
                        <m:sub>
                          <m:r>
                            <a:rPr lang="it-IT" sz="1600" i="1">
                              <a:latin typeface="Cambria Math" panose="02040503050406030204" pitchFamily="18" charset="0"/>
                            </a:rPr>
                            <m:t>𝑤</m:t>
                          </m:r>
                        </m:sub>
                      </m:sSub>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r>
                        <a:rPr lang="it-IT" sz="1600" i="1">
                          <a:latin typeface="Cambria Math" panose="02040503050406030204" pitchFamily="18" charset="0"/>
                        </a:rPr>
                        <m:t>=</m:t>
                      </m:r>
                      <m:acc>
                        <m:accPr>
                          <m:chr m:val="̇"/>
                          <m:ctrlPr>
                            <a:rPr lang="it-IT" sz="1600" i="1">
                              <a:latin typeface="Cambria Math" panose="02040503050406030204" pitchFamily="18" charset="0"/>
                            </a:rPr>
                          </m:ctrlPr>
                        </m:accPr>
                        <m:e>
                          <m:r>
                            <a:rPr lang="it-IT" sz="1600" i="1">
                              <a:latin typeface="Cambria Math" panose="02040503050406030204" pitchFamily="18" charset="0"/>
                            </a:rPr>
                            <m:t>𝛼</m:t>
                          </m:r>
                        </m:e>
                      </m:acc>
                    </m:oMath>
                  </m:oMathPara>
                </a14:m>
                <a:br>
                  <a:rPr lang="it-IT" sz="1600" dirty="0"/>
                </a:br>
                <a:endParaRPr lang="it-IT" sz="1600" dirty="0"/>
              </a:p>
              <a:p>
                <a:pPr marL="0" indent="0">
                  <a:buNone/>
                </a:pPr>
                <a14:m>
                  <m:oMath xmlns:m="http://schemas.openxmlformats.org/officeDocument/2006/math">
                    <m:r>
                      <a:rPr lang="it-IT" sz="1600" i="1">
                        <a:latin typeface="Cambria Math" panose="02040503050406030204" pitchFamily="18" charset="0"/>
                      </a:rPr>
                      <m:t>𝐴</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6</m:t>
                        </m:r>
                        <m:r>
                          <a:rPr lang="it-IT" sz="1600" i="1">
                            <a:latin typeface="Cambria Math" panose="02040503050406030204" pitchFamily="18" charset="0"/>
                          </a:rPr>
                          <m:t>𝑥</m:t>
                        </m:r>
                        <m:r>
                          <a:rPr lang="it-IT" sz="1600" i="1">
                            <a:latin typeface="Cambria Math" panose="02040503050406030204" pitchFamily="18" charset="0"/>
                          </a:rPr>
                          <m:t>8</m:t>
                        </m:r>
                      </m:sup>
                    </m:sSup>
                  </m:oMath>
                </a14:m>
                <a:r>
                  <a:rPr lang="en-US" sz="1600" dirty="0"/>
                  <a:t> : full-rank if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r>
                      <m:rPr>
                        <m:nor/>
                      </m:rPr>
                      <a:rPr lang="en-US" sz="1600" dirty="0">
                        <a:ea typeface="Cambria Math" panose="02040503050406030204" pitchFamily="18" charset="0"/>
                      </a:rPr>
                      <m:t>≠</m:t>
                    </m:r>
                    <m:r>
                      <a:rPr lang="it-IT" sz="1600" i="1" dirty="0">
                        <a:latin typeface="Cambria Math" panose="02040503050406030204" pitchFamily="18" charset="0"/>
                        <a:ea typeface="Cambria Math" panose="02040503050406030204" pitchFamily="18" charset="0"/>
                      </a:rPr>
                      <m:t>0</m:t>
                    </m:r>
                  </m:oMath>
                </a14:m>
                <a:r>
                  <a:rPr lang="en-US" sz="1600" dirty="0">
                    <a:ea typeface="Cambria Math" panose="02040503050406030204" pitchFamily="18" charset="0"/>
                  </a:rPr>
                  <a:t> </a:t>
                </a:r>
                <a:r>
                  <a:rPr lang="en-US" sz="1600" dirty="0"/>
                  <a:t>-&gt; Enables </a:t>
                </a:r>
                <a:r>
                  <a:rPr lang="en-US" sz="1600" b="1" dirty="0">
                    <a:solidFill>
                      <a:srgbClr val="C00000"/>
                    </a:solidFill>
                  </a:rPr>
                  <a:t>feedback linearization </a:t>
                </a:r>
                <a:r>
                  <a:rPr lang="en-US" sz="1600" dirty="0"/>
                  <a:t>that used the virtual input </a:t>
                </a:r>
                <a:r>
                  <a:rPr lang="en-US" sz="1600" i="1" dirty="0"/>
                  <a:t>v </a:t>
                </a:r>
                <a:r>
                  <a:rPr lang="en-US" sz="1600" dirty="0"/>
                  <a:t>that</a:t>
                </a:r>
                <a:r>
                  <a:rPr lang="en-US" sz="1600" i="1" dirty="0"/>
                  <a:t> </a:t>
                </a:r>
                <a:r>
                  <a:rPr lang="en-US" sz="1600" dirty="0"/>
                  <a:t>guarantees exponential convergence of position, attitude, linear and angular velocities and accelerations tracking errors.</a:t>
                </a:r>
                <a:endParaRPr lang="en-US" sz="1600" i="1" dirty="0"/>
              </a:p>
              <a:p>
                <a:pPr marL="0" indent="0" algn="ctr">
                  <a:buNone/>
                </a:pPr>
                <a14:m>
                  <m:oMathPara xmlns:m="http://schemas.openxmlformats.org/officeDocument/2006/math">
                    <m:oMathParaPr>
                      <m:jc m:val="centerGroup"/>
                    </m:oMathParaPr>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e>
                          </m:d>
                        </m:e>
                        <m:sup>
                          <m:r>
                            <a:rPr lang="it-IT" sz="1600" i="1">
                              <a:latin typeface="Cambria Math" panose="02040503050406030204" pitchFamily="18" charset="0"/>
                            </a:rPr>
                            <m:t>𝑇</m:t>
                          </m:r>
                        </m:sup>
                      </m:sSup>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𝐴</m:t>
                          </m:r>
                        </m:e>
                        <m:sup>
                          <m:r>
                            <a:rPr lang="it-IT" sz="1600" i="1">
                              <a:latin typeface="Cambria Math" panose="02040503050406030204" pitchFamily="18" charset="0"/>
                            </a:rPr>
                            <m:t>†</m:t>
                          </m:r>
                        </m:sup>
                      </m:sSup>
                      <m:d>
                        <m:dPr>
                          <m:ctrlPr>
                            <a:rPr lang="it-IT" sz="1600" i="1">
                              <a:latin typeface="Cambria Math" panose="02040503050406030204" pitchFamily="18" charset="0"/>
                            </a:rPr>
                          </m:ctrlPr>
                        </m:dPr>
                        <m:e>
                          <m:r>
                            <a:rPr lang="it-IT" sz="1600" i="1">
                              <a:latin typeface="Cambria Math" panose="02040503050406030204" pitchFamily="18" charset="0"/>
                            </a:rPr>
                            <m:t>𝑣</m:t>
                          </m:r>
                          <m:r>
                            <a:rPr lang="it-IT" sz="1600" i="1">
                              <a:latin typeface="Cambria Math" panose="02040503050406030204" pitchFamily="18" charset="0"/>
                            </a:rPr>
                            <m:t>−</m:t>
                          </m:r>
                          <m:r>
                            <a:rPr lang="it-IT" sz="1600" i="1">
                              <a:latin typeface="Cambria Math" panose="02040503050406030204" pitchFamily="18" charset="0"/>
                            </a:rPr>
                            <m:t>𝑏</m:t>
                          </m:r>
                        </m:e>
                      </m:d>
                      <m:r>
                        <a:rPr lang="it-IT" sz="1600" i="1">
                          <a:latin typeface="Cambria Math" panose="02040503050406030204" pitchFamily="18" charset="0"/>
                        </a:rPr>
                        <m:t>   </m:t>
                      </m:r>
                    </m:oMath>
                  </m:oMathPara>
                </a14:m>
                <a:endParaRPr lang="it-IT" sz="1600" i="1" dirty="0"/>
              </a:p>
              <a:p>
                <a:pPr marL="0" indent="0" algn="ctr">
                  <a:buNone/>
                </a:pPr>
                <a14:m>
                  <m:oMathPara xmlns:m="http://schemas.openxmlformats.org/officeDocument/2006/math">
                    <m:oMathParaPr>
                      <m:jc m:val="centerGroup"/>
                    </m:oMathParaPr>
                    <m:oMath xmlns:m="http://schemas.openxmlformats.org/officeDocument/2006/math">
                      <m:r>
                        <a:rPr lang="it-IT" sz="1500" i="1">
                          <a:latin typeface="Cambria Math" panose="02040503050406030204" pitchFamily="18" charset="0"/>
                        </a:rPr>
                        <m:t>𝑣</m:t>
                      </m:r>
                      <m:r>
                        <a:rPr lang="it-IT" sz="1500" i="1">
                          <a:latin typeface="Cambria Math" panose="02040503050406030204" pitchFamily="18" charset="0"/>
                        </a:rPr>
                        <m:t>=</m:t>
                      </m:r>
                      <m:sSup>
                        <m:sSupPr>
                          <m:ctrlPr>
                            <a:rPr lang="it-IT" sz="1500" i="1">
                              <a:latin typeface="Cambria Math" panose="02040503050406030204" pitchFamily="18" charset="0"/>
                            </a:rPr>
                          </m:ctrlPr>
                        </m:sSupPr>
                        <m:e>
                          <m:d>
                            <m:dPr>
                              <m:begChr m:val="["/>
                              <m:endChr m:val="]"/>
                              <m:ctrlPr>
                                <a:rPr lang="it-IT" sz="1500" i="1">
                                  <a:latin typeface="Cambria Math" panose="02040503050406030204" pitchFamily="18" charset="0"/>
                                </a:rPr>
                              </m:ctrlPr>
                            </m:dPr>
                            <m:e>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𝑝𝑙</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𝑣𝑙</m:t>
                                  </m:r>
                                </m:sub>
                              </m:sSub>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𝑒</m:t>
                                      </m:r>
                                    </m:e>
                                  </m:acc>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𝑎𝑙</m:t>
                                  </m:r>
                                </m:sub>
                              </m:sSub>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𝑒</m:t>
                                      </m:r>
                                    </m:e>
                                  </m:acc>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𝑝</m:t>
                                      </m:r>
                                    </m:e>
                                  </m:acc>
                                </m:e>
                                <m:sub>
                                  <m:r>
                                    <a:rPr lang="it-IT" sz="1500" i="1">
                                      <a:latin typeface="Cambria Math" panose="02040503050406030204" pitchFamily="18" charset="0"/>
                                    </a:rPr>
                                    <m:t>𝑏</m:t>
                                  </m:r>
                                  <m:r>
                                    <a:rPr lang="it-IT" sz="1500" i="1">
                                      <a:latin typeface="Cambria Math" panose="02040503050406030204" pitchFamily="18" charset="0"/>
                                    </a:rPr>
                                    <m:t>,</m:t>
                                  </m:r>
                                  <m:r>
                                    <a:rPr lang="it-IT" sz="1500" i="1">
                                      <a:latin typeface="Cambria Math" panose="02040503050406030204" pitchFamily="18" charset="0"/>
                                    </a:rPr>
                                    <m:t>𝑑</m:t>
                                  </m:r>
                                </m:sub>
                              </m:sSub>
                              <m:r>
                                <a:rPr lang="it-IT" sz="1500" i="1">
                                  <a:latin typeface="Cambria Math" panose="02040503050406030204" pitchFamily="18" charset="0"/>
                                </a:rPr>
                                <m:t> ,−</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𝑝𝑎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𝑅</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𝑣𝑎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𝜔</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𝑎𝑎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𝑎</m:t>
                                  </m:r>
                                </m:sub>
                              </m:sSub>
                              <m:r>
                                <a:rPr lang="it-IT" sz="1500" i="1">
                                  <a:latin typeface="Cambria Math" panose="02040503050406030204" pitchFamily="18" charset="0"/>
                                </a:rPr>
                                <m:t>+</m:t>
                              </m:r>
                              <m:sSubSup>
                                <m:sSubSupPr>
                                  <m:ctrlPr>
                                    <a:rPr lang="it-IT" sz="1500" i="1">
                                      <a:latin typeface="Cambria Math" panose="02040503050406030204" pitchFamily="18" charset="0"/>
                                    </a:rPr>
                                  </m:ctrlPr>
                                </m:sSubSupPr>
                                <m:e>
                                  <m:acc>
                                    <m:accPr>
                                      <m:chr m:val="̈"/>
                                      <m:ctrlPr>
                                        <a:rPr lang="it-IT" sz="1500" i="1">
                                          <a:latin typeface="Cambria Math" panose="02040503050406030204" pitchFamily="18" charset="0"/>
                                        </a:rPr>
                                      </m:ctrlPr>
                                    </m:accPr>
                                    <m:e>
                                      <m:r>
                                        <a:rPr lang="it-IT" sz="1500" i="1">
                                          <a:latin typeface="Cambria Math" panose="02040503050406030204" pitchFamily="18" charset="0"/>
                                        </a:rPr>
                                        <m:t>𝜔</m:t>
                                      </m:r>
                                    </m:e>
                                  </m:acc>
                                </m:e>
                                <m:sub>
                                  <m:r>
                                    <a:rPr lang="it-IT" sz="1500" i="1">
                                      <a:latin typeface="Cambria Math" panose="02040503050406030204" pitchFamily="18" charset="0"/>
                                    </a:rPr>
                                    <m:t>𝑏</m:t>
                                  </m:r>
                                  <m:r>
                                    <a:rPr lang="it-IT" sz="1500" i="1">
                                      <a:latin typeface="Cambria Math" panose="02040503050406030204" pitchFamily="18" charset="0"/>
                                    </a:rPr>
                                    <m:t>,</m:t>
                                  </m:r>
                                  <m:r>
                                    <a:rPr lang="it-IT" sz="1500" i="1">
                                      <a:latin typeface="Cambria Math" panose="02040503050406030204" pitchFamily="18" charset="0"/>
                                    </a:rPr>
                                    <m:t>𝑑</m:t>
                                  </m:r>
                                </m:sub>
                                <m:sup>
                                  <m:r>
                                    <a:rPr lang="it-IT" sz="1500" i="1">
                                      <a:latin typeface="Cambria Math" panose="02040503050406030204" pitchFamily="18" charset="0"/>
                                    </a:rPr>
                                    <m:t>𝑏</m:t>
                                  </m:r>
                                </m:sup>
                              </m:sSubSup>
                            </m:e>
                          </m:d>
                        </m:e>
                        <m:sup>
                          <m:r>
                            <a:rPr lang="it-IT" sz="1500" i="1">
                              <a:latin typeface="Cambria Math" panose="02040503050406030204" pitchFamily="18" charset="0"/>
                            </a:rPr>
                            <m:t>𝑇</m:t>
                          </m:r>
                        </m:sup>
                      </m:sSup>
                    </m:oMath>
                  </m:oMathPara>
                </a14:m>
                <a:endParaRPr lang="en-US" sz="1500" dirty="0">
                  <a:latin typeface="Century Gothic" panose="020B0502020202020204" pitchFamily="34" charset="0"/>
                </a:endParaRPr>
              </a:p>
              <a:p>
                <a:pPr marL="0" indent="0" algn="ctr">
                  <a:buNone/>
                </a:pPr>
                <a:endParaRPr lang="en-US" sz="1500" dirty="0">
                  <a:latin typeface="Century Gothic" panose="020B0502020202020204" pitchFamily="34" charset="0"/>
                </a:endParaRPr>
              </a:p>
              <a:p>
                <a:pPr marL="0" indent="0" algn="ctr">
                  <a:buNone/>
                </a:pPr>
                <a14:m>
                  <m:oMath xmlns:m="http://schemas.openxmlformats.org/officeDocument/2006/math">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𝑝𝑙</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50,50,100</m:t>
                        </m:r>
                      </m:e>
                    </m:d>
                    <m: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𝑣𝑙</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30,30,100</m:t>
                        </m:r>
                      </m:e>
                    </m:d>
                    <m: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𝑎𝑙</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10,10,100</m:t>
                        </m:r>
                      </m:e>
                    </m:d>
                    <m: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𝑝𝑎</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4,4,4</m:t>
                        </m:r>
                      </m:e>
                    </m:d>
                    <m: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𝑣𝑎</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3.15, 3.15, 3.15</m:t>
                        </m:r>
                      </m:e>
                    </m:d>
                    <m:r>
                      <a:rPr lang="it-IT" sz="1400" b="0" i="1" smtClean="0">
                        <a:latin typeface="Cambria Math" panose="02040503050406030204" pitchFamily="18" charset="0"/>
                      </a:rPr>
                      <m:t>,   </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𝑎𝑎</m:t>
                        </m:r>
                      </m:sub>
                    </m:sSub>
                    <m:r>
                      <a:rPr lang="it-IT" sz="1400" b="0" i="1" smtClean="0">
                        <a:latin typeface="Cambria Math" panose="02040503050406030204" pitchFamily="18" charset="0"/>
                      </a:rPr>
                      <m:t>=</m:t>
                    </m:r>
                    <m:r>
                      <a:rPr lang="it-IT" sz="1400" b="0" i="1" smtClean="0">
                        <a:latin typeface="Cambria Math" panose="02040503050406030204" pitchFamily="18" charset="0"/>
                      </a:rPr>
                      <m:t>𝑑𝑖𝑎𝑔</m:t>
                    </m:r>
                    <m:r>
                      <a:rPr lang="it-IT" sz="1400" b="0" i="1" smtClean="0">
                        <a:latin typeface="Cambria Math" panose="02040503050406030204" pitchFamily="18" charset="0"/>
                      </a:rPr>
                      <m:t>{1.75, 1.75, 1.75} </m:t>
                    </m:r>
                  </m:oMath>
                </a14:m>
                <a:r>
                  <a:rPr lang="en-US" sz="1400" dirty="0">
                    <a:latin typeface="Century Gothic" panose="020B0502020202020204" pitchFamily="34" charset="0"/>
                  </a:rPr>
                  <a:t> </a:t>
                </a:r>
                <a:endParaRPr lang="en-US" sz="1500" dirty="0">
                  <a:latin typeface="Century Gothic" panose="020B0502020202020204" pitchFamily="34" charset="0"/>
                </a:endParaRPr>
              </a:p>
            </p:txBody>
          </p:sp>
        </mc:Choice>
        <mc:Fallback>
          <p:sp>
            <p:nvSpPr>
              <p:cNvPr id="8" name="CasellaDiTesto 7">
                <a:extLst>
                  <a:ext uri="{FF2B5EF4-FFF2-40B4-BE49-F238E27FC236}">
                    <a16:creationId xmlns:a16="http://schemas.microsoft.com/office/drawing/2014/main" id="{4DB47248-2337-4AD9-C6B9-35EF00B00ECC}"/>
                  </a:ext>
                </a:extLst>
              </p:cNvPr>
              <p:cNvSpPr txBox="1">
                <a:spLocks noRot="1" noChangeAspect="1" noMove="1" noResize="1" noEditPoints="1" noAdjustHandles="1" noChangeArrowheads="1" noChangeShapeType="1" noTextEdit="1"/>
              </p:cNvSpPr>
              <p:nvPr/>
            </p:nvSpPr>
            <p:spPr>
              <a:xfrm>
                <a:off x="72021" y="3007425"/>
                <a:ext cx="6340936" cy="3678956"/>
              </a:xfrm>
              <a:prstGeom prst="rect">
                <a:avLst/>
              </a:prstGeom>
              <a:blipFill>
                <a:blip r:embed="rId3"/>
                <a:stretch>
                  <a:fillRect l="-577" t="-497"/>
                </a:stretch>
              </a:blipFill>
            </p:spPr>
            <p:txBody>
              <a:bodyPr/>
              <a:lstStyle/>
              <a:p>
                <a:r>
                  <a:rPr lang="it-IT">
                    <a:noFill/>
                  </a:rPr>
                  <a:t> </a:t>
                </a:r>
              </a:p>
            </p:txBody>
          </p:sp>
        </mc:Fallback>
      </mc:AlternateContent>
      <p:pic>
        <p:nvPicPr>
          <p:cNvPr id="17" name="Immagine 16">
            <a:extLst>
              <a:ext uri="{FF2B5EF4-FFF2-40B4-BE49-F238E27FC236}">
                <a16:creationId xmlns:a16="http://schemas.microsoft.com/office/drawing/2014/main" id="{234FD9A5-3A5B-96C7-4E49-05499018F794}"/>
              </a:ext>
            </a:extLst>
          </p:cNvPr>
          <p:cNvPicPr>
            <a:picLocks noChangeAspect="1"/>
          </p:cNvPicPr>
          <p:nvPr/>
        </p:nvPicPr>
        <p:blipFill>
          <a:blip r:embed="rId4"/>
          <a:stretch>
            <a:fillRect/>
          </a:stretch>
        </p:blipFill>
        <p:spPr>
          <a:xfrm>
            <a:off x="6665975" y="3364527"/>
            <a:ext cx="5149644" cy="3074415"/>
          </a:xfrm>
          <a:prstGeom prst="rect">
            <a:avLst/>
          </a:prstGeom>
        </p:spPr>
      </p:pic>
    </p:spTree>
    <p:extLst>
      <p:ext uri="{BB962C8B-B14F-4D97-AF65-F5344CB8AC3E}">
        <p14:creationId xmlns:p14="http://schemas.microsoft.com/office/powerpoint/2010/main" val="358412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FFF660-A89F-FC15-2FA1-78CF74A0631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060AC-424B-FC7D-E7C0-6C6DED739ACC}"/>
              </a:ext>
            </a:extLst>
          </p:cNvPr>
          <p:cNvSpPr>
            <a:spLocks noGrp="1"/>
          </p:cNvSpPr>
          <p:nvPr>
            <p:ph type="title"/>
          </p:nvPr>
        </p:nvSpPr>
        <p:spPr>
          <a:xfrm>
            <a:off x="86478" y="111454"/>
            <a:ext cx="12207200" cy="803110"/>
          </a:xfrm>
        </p:spPr>
        <p:txBody>
          <a:bodyPr anchor="b">
            <a:normAutofit/>
          </a:bodyPr>
          <a:lstStyle/>
          <a:p>
            <a:r>
              <a:rPr lang="en-GB">
                <a:solidFill>
                  <a:srgbClr val="C00000"/>
                </a:solidFill>
                <a:latin typeface="Century Gothic"/>
              </a:rPr>
              <a:t>Tilting UAV: NL Model Predictive control</a:t>
            </a:r>
            <a:endParaRPr lang="it-IT">
              <a:solidFill>
                <a:srgbClr val="C00000"/>
              </a:solidFill>
            </a:endParaRPr>
          </a:p>
        </p:txBody>
      </p:sp>
      <p:pic>
        <p:nvPicPr>
          <p:cNvPr id="1026" name="Picture 2" descr="Model predictive Control 101. What is Model Predictive Control? | by Pallav  Rawat | Medium">
            <a:extLst>
              <a:ext uri="{FF2B5EF4-FFF2-40B4-BE49-F238E27FC236}">
                <a16:creationId xmlns:a16="http://schemas.microsoft.com/office/drawing/2014/main" id="{CE769C2A-9BA8-8E22-B31C-FA60341F7A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7722" y="950910"/>
            <a:ext cx="5257800" cy="2918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8F1735-9DB6-8B3F-4B45-D49EF3FD5FD2}"/>
                  </a:ext>
                </a:extLst>
              </p:cNvPr>
              <p:cNvSpPr>
                <a:spLocks noGrp="1"/>
              </p:cNvSpPr>
              <p:nvPr>
                <p:ph idx="1"/>
              </p:nvPr>
            </p:nvSpPr>
            <p:spPr>
              <a:xfrm>
                <a:off x="86478" y="914564"/>
                <a:ext cx="7832226" cy="5425973"/>
              </a:xfrm>
            </p:spPr>
            <p:txBody>
              <a:bodyPr anchor="t">
                <a:normAutofit/>
              </a:bodyPr>
              <a:lstStyle/>
              <a:p>
                <a:pPr marL="0" indent="0">
                  <a:buNone/>
                </a:pPr>
                <a:r>
                  <a:rPr lang="en-US" sz="1600" dirty="0"/>
                  <a:t>This control computes the optimal control inputs by solving a finite-horizon optimization problem subject to system dynamics and actuator constraints.</a:t>
                </a:r>
              </a:p>
              <a:p>
                <a:pPr marL="0" indent="0">
                  <a:buNone/>
                </a:pPr>
                <a:r>
                  <a:rPr lang="en-US" sz="1600" dirty="0"/>
                  <a:t>6-DOF UAV dynamics with translational motion and rotational motion:</a:t>
                </a:r>
                <a:br>
                  <a:rPr lang="en-US" sz="1600" dirty="0"/>
                </a:br>
                <a14:m>
                  <m:oMathPara xmlns:m="http://schemas.openxmlformats.org/officeDocument/2006/math">
                    <m:oMathParaPr>
                      <m:jc m:val="centerGroup"/>
                    </m:oMathParaPr>
                    <m:oMath xmlns:m="http://schemas.openxmlformats.org/officeDocument/2006/math">
                      <m:r>
                        <a:rPr lang="it-IT" sz="1300">
                          <a:latin typeface="Cambria Math" panose="02040503050406030204" pitchFamily="18" charset="0"/>
                        </a:rPr>
                        <m:t> </m:t>
                      </m:r>
                      <m:acc>
                        <m:accPr>
                          <m:chr m:val="̈"/>
                          <m:ctrlPr>
                            <a:rPr lang="it-IT" sz="1300" i="1">
                              <a:latin typeface="Cambria Math" panose="02040503050406030204" pitchFamily="18" charset="0"/>
                            </a:rPr>
                          </m:ctrlPr>
                        </m:accPr>
                        <m:e>
                          <m:sSub>
                            <m:sSubPr>
                              <m:ctrlPr>
                                <a:rPr lang="it-IT" sz="1300" i="1">
                                  <a:latin typeface="Cambria Math" panose="02040503050406030204" pitchFamily="18" charset="0"/>
                                </a:rPr>
                              </m:ctrlPr>
                            </m:sSubPr>
                            <m:e>
                              <m:r>
                                <a:rPr lang="it-IT" sz="1300" i="1">
                                  <a:latin typeface="Cambria Math" panose="02040503050406030204" pitchFamily="18" charset="0"/>
                                </a:rPr>
                                <m:t>𝑝</m:t>
                              </m:r>
                            </m:e>
                            <m:sub>
                              <m:r>
                                <a:rPr lang="it-IT" sz="1300" i="1">
                                  <a:latin typeface="Cambria Math" panose="02040503050406030204" pitchFamily="18" charset="0"/>
                                </a:rPr>
                                <m:t>𝑏</m:t>
                              </m:r>
                            </m:sub>
                          </m:sSub>
                        </m:e>
                      </m:acc>
                      <m:r>
                        <a:rPr lang="it-IT" sz="1300" i="1">
                          <a:latin typeface="Cambria Math" panose="02040503050406030204" pitchFamily="18" charset="0"/>
                        </a:rPr>
                        <m:t>=</m:t>
                      </m:r>
                      <m:r>
                        <a:rPr lang="it-IT" sz="1300" i="1">
                          <a:latin typeface="Cambria Math" panose="02040503050406030204" pitchFamily="18" charset="0"/>
                        </a:rPr>
                        <m:t>𝑔</m:t>
                      </m:r>
                      <m:r>
                        <a:rPr lang="it-IT" sz="1300" i="1">
                          <a:latin typeface="Cambria Math" panose="02040503050406030204" pitchFamily="18" charset="0"/>
                        </a:rPr>
                        <m:t>+</m:t>
                      </m:r>
                      <m:f>
                        <m:fPr>
                          <m:ctrlPr>
                            <a:rPr lang="it-IT" sz="1300" i="1">
                              <a:latin typeface="Cambria Math" panose="02040503050406030204" pitchFamily="18" charset="0"/>
                            </a:rPr>
                          </m:ctrlPr>
                        </m:fPr>
                        <m:num>
                          <m:r>
                            <a:rPr lang="it-IT" sz="1300" i="1">
                              <a:latin typeface="Cambria Math" panose="02040503050406030204" pitchFamily="18" charset="0"/>
                            </a:rPr>
                            <m:t>1</m:t>
                          </m:r>
                        </m:num>
                        <m:den>
                          <m:r>
                            <a:rPr lang="it-IT" sz="1300" i="1">
                              <a:latin typeface="Cambria Math" panose="02040503050406030204" pitchFamily="18" charset="0"/>
                            </a:rPr>
                            <m:t>𝑚</m:t>
                          </m:r>
                        </m:den>
                      </m:f>
                      <m:d>
                        <m:dPr>
                          <m:ctrlPr>
                            <a:rPr lang="it-IT" sz="1300" i="1">
                              <a:latin typeface="Cambria Math" panose="02040503050406030204" pitchFamily="18" charset="0"/>
                            </a:rPr>
                          </m:ctrlPr>
                        </m:dPr>
                        <m:e>
                          <m:sSub>
                            <m:sSubPr>
                              <m:ctrlPr>
                                <a:rPr lang="it-IT" sz="1300" i="1">
                                  <a:latin typeface="Cambria Math" panose="02040503050406030204" pitchFamily="18" charset="0"/>
                                </a:rPr>
                              </m:ctrlPr>
                            </m:sSubPr>
                            <m:e>
                              <m:r>
                                <a:rPr lang="it-IT" sz="1300" i="1">
                                  <a:latin typeface="Cambria Math" panose="02040503050406030204" pitchFamily="18" charset="0"/>
                                </a:rPr>
                                <m:t>𝑅</m:t>
                              </m:r>
                            </m:e>
                            <m:sub>
                              <m:r>
                                <a:rPr lang="it-IT" sz="1300" i="1">
                                  <a:latin typeface="Cambria Math" panose="02040503050406030204" pitchFamily="18" charset="0"/>
                                </a:rPr>
                                <m:t>𝑏</m:t>
                              </m:r>
                            </m:sub>
                          </m:sSub>
                          <m:d>
                            <m:dPr>
                              <m:ctrlPr>
                                <a:rPr lang="it-IT" sz="1300" i="1">
                                  <a:latin typeface="Cambria Math" panose="02040503050406030204" pitchFamily="18" charset="0"/>
                                </a:rPr>
                              </m:ctrlPr>
                            </m:dPr>
                            <m:e>
                              <m:sSubSup>
                                <m:sSubSupPr>
                                  <m:ctrlPr>
                                    <a:rPr lang="it-IT" sz="1300" i="1">
                                      <a:latin typeface="Cambria Math" panose="02040503050406030204" pitchFamily="18" charset="0"/>
                                    </a:rPr>
                                  </m:ctrlPr>
                                </m:sSubSupPr>
                                <m:e>
                                  <m:r>
                                    <a:rPr lang="it-IT" sz="1300" i="1">
                                      <a:latin typeface="Cambria Math" panose="02040503050406030204" pitchFamily="18" charset="0"/>
                                    </a:rPr>
                                    <m:t>𝑓</m:t>
                                  </m:r>
                                </m:e>
                                <m:sub>
                                  <m:r>
                                    <a:rPr lang="it-IT" sz="1300" i="1">
                                      <a:latin typeface="Cambria Math" panose="02040503050406030204" pitchFamily="18" charset="0"/>
                                    </a:rPr>
                                    <m:t>𝑃</m:t>
                                  </m:r>
                                </m:sub>
                                <m:sup>
                                  <m:r>
                                    <a:rPr lang="it-IT" sz="1300" i="1">
                                      <a:latin typeface="Cambria Math" panose="02040503050406030204" pitchFamily="18" charset="0"/>
                                    </a:rPr>
                                    <m:t>𝑏</m:t>
                                  </m:r>
                                </m:sup>
                              </m:sSubSup>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𝐴</m:t>
                                  </m:r>
                                </m:e>
                                <m:sub>
                                  <m:r>
                                    <a:rPr lang="it-IT" sz="1300" i="1">
                                      <a:latin typeface="Cambria Math" panose="02040503050406030204" pitchFamily="18" charset="0"/>
                                    </a:rPr>
                                    <m:t>𝑇</m:t>
                                  </m:r>
                                </m:sub>
                              </m:sSub>
                              <m:sSubSup>
                                <m:sSubSupPr>
                                  <m:ctrlPr>
                                    <a:rPr lang="it-IT" sz="1300" i="1">
                                      <a:latin typeface="Cambria Math" panose="02040503050406030204" pitchFamily="18" charset="0"/>
                                    </a:rPr>
                                  </m:ctrlPr>
                                </m:sSubSupPr>
                                <m:e>
                                  <m:r>
                                    <a:rPr lang="it-IT" sz="1300" i="1">
                                      <a:latin typeface="Cambria Math" panose="02040503050406030204" pitchFamily="18" charset="0"/>
                                    </a:rPr>
                                    <m:t>𝑣</m:t>
                                  </m:r>
                                </m:e>
                                <m:sub>
                                  <m:r>
                                    <a:rPr lang="it-IT" sz="1300" i="1">
                                      <a:latin typeface="Cambria Math" panose="02040503050406030204" pitchFamily="18" charset="0"/>
                                    </a:rPr>
                                    <m:t>𝑏</m:t>
                                  </m:r>
                                </m:sub>
                                <m:sup>
                                  <m:r>
                                    <a:rPr lang="it-IT" sz="1300" i="1">
                                      <a:latin typeface="Cambria Math" panose="02040503050406030204" pitchFamily="18" charset="0"/>
                                    </a:rPr>
                                    <m:t>𝑏</m:t>
                                  </m:r>
                                </m:sup>
                              </m:sSubSup>
                            </m:e>
                          </m:d>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𝑓</m:t>
                              </m:r>
                            </m:e>
                            <m:sub>
                              <m:r>
                                <a:rPr lang="it-IT" sz="1300" i="1">
                                  <a:latin typeface="Cambria Math" panose="02040503050406030204" pitchFamily="18" charset="0"/>
                                </a:rPr>
                                <m:t>𝐷</m:t>
                              </m:r>
                            </m:sub>
                          </m:sSub>
                        </m:e>
                      </m:d>
                    </m:oMath>
                    <m:oMath xmlns:m="http://schemas.openxmlformats.org/officeDocument/2006/math">
                      <m:sSubSup>
                        <m:sSubSupPr>
                          <m:ctrlPr>
                            <a:rPr lang="it-IT" sz="1300" i="1">
                              <a:latin typeface="Cambria Math" panose="02040503050406030204" pitchFamily="18" charset="0"/>
                            </a:rPr>
                          </m:ctrlPr>
                        </m:sSubSupPr>
                        <m:e>
                          <m:acc>
                            <m:accPr>
                              <m:chr m:val="̇"/>
                              <m:ctrlPr>
                                <a:rPr lang="it-IT" sz="1300" i="1">
                                  <a:latin typeface="Cambria Math" panose="02040503050406030204" pitchFamily="18" charset="0"/>
                                </a:rPr>
                              </m:ctrlPr>
                            </m:accPr>
                            <m:e>
                              <m:r>
                                <a:rPr lang="it-IT" sz="1300" i="1">
                                  <a:latin typeface="Cambria Math" panose="02040503050406030204" pitchFamily="18" charset="0"/>
                                </a:rPr>
                                <m:t>𝜔</m:t>
                              </m:r>
                            </m:e>
                          </m:acc>
                        </m:e>
                        <m:sub>
                          <m:r>
                            <a:rPr lang="it-IT" sz="1300" i="1">
                              <a:latin typeface="Cambria Math" panose="02040503050406030204" pitchFamily="18" charset="0"/>
                            </a:rPr>
                            <m:t>𝑏</m:t>
                          </m:r>
                        </m:sub>
                        <m:sup>
                          <m:r>
                            <a:rPr lang="it-IT" sz="1300" i="1">
                              <a:latin typeface="Cambria Math" panose="02040503050406030204" pitchFamily="18" charset="0"/>
                            </a:rPr>
                            <m:t>𝑏</m:t>
                          </m:r>
                        </m:sup>
                      </m:sSubSup>
                      <m:r>
                        <a:rPr lang="it-IT" sz="1300" i="1">
                          <a:latin typeface="Cambria Math" panose="02040503050406030204" pitchFamily="18" charset="0"/>
                        </a:rPr>
                        <m:t>=</m:t>
                      </m:r>
                      <m:sSup>
                        <m:sSupPr>
                          <m:ctrlPr>
                            <a:rPr lang="it-IT" sz="1300" i="1">
                              <a:latin typeface="Cambria Math" panose="02040503050406030204" pitchFamily="18" charset="0"/>
                            </a:rPr>
                          </m:ctrlPr>
                        </m:sSupPr>
                        <m:e>
                          <m:r>
                            <a:rPr lang="it-IT" sz="1300" i="1">
                              <a:latin typeface="Cambria Math" panose="02040503050406030204" pitchFamily="18" charset="0"/>
                            </a:rPr>
                            <m:t>𝐽</m:t>
                          </m:r>
                        </m:e>
                        <m:sup>
                          <m:r>
                            <a:rPr lang="it-IT" sz="1300" i="1">
                              <a:latin typeface="Cambria Math" panose="02040503050406030204" pitchFamily="18" charset="0"/>
                            </a:rPr>
                            <m:t>−1</m:t>
                          </m:r>
                        </m:sup>
                      </m:sSup>
                      <m:d>
                        <m:dPr>
                          <m:ctrlPr>
                            <a:rPr lang="it-IT" sz="1300" i="1">
                              <a:latin typeface="Cambria Math" panose="02040503050406030204" pitchFamily="18" charset="0"/>
                            </a:rPr>
                          </m:ctrlPr>
                        </m:dPr>
                        <m:e>
                          <m:r>
                            <a:rPr lang="it-IT" sz="1300" i="1">
                              <a:latin typeface="Cambria Math" panose="02040503050406030204" pitchFamily="18" charset="0"/>
                            </a:rPr>
                            <m:t>−</m:t>
                          </m:r>
                          <m:r>
                            <a:rPr lang="it-IT" sz="1300" i="1">
                              <a:latin typeface="Cambria Math" panose="02040503050406030204" pitchFamily="18" charset="0"/>
                            </a:rPr>
                            <m:t>𝜔</m:t>
                          </m:r>
                          <m:r>
                            <a:rPr lang="it-IT" sz="1300" i="1">
                              <a:latin typeface="Cambria Math" panose="02040503050406030204" pitchFamily="18" charset="0"/>
                            </a:rPr>
                            <m:t> × </m:t>
                          </m:r>
                          <m:r>
                            <a:rPr lang="it-IT" sz="1300" i="1">
                              <a:latin typeface="Cambria Math" panose="02040503050406030204" pitchFamily="18" charset="0"/>
                            </a:rPr>
                            <m:t>𝐽</m:t>
                          </m:r>
                          <m:r>
                            <a:rPr lang="it-IT" sz="1300" i="1">
                              <a:latin typeface="Cambria Math" panose="02040503050406030204" pitchFamily="18" charset="0"/>
                            </a:rPr>
                            <m:t>𝜔</m:t>
                          </m:r>
                          <m:r>
                            <a:rPr lang="it-IT" sz="1300" i="1">
                              <a:latin typeface="Cambria Math" panose="02040503050406030204" pitchFamily="18" charset="0"/>
                            </a:rPr>
                            <m:t>+</m:t>
                          </m:r>
                          <m:sSubSup>
                            <m:sSubSupPr>
                              <m:ctrlPr>
                                <a:rPr lang="it-IT" sz="1300" i="1">
                                  <a:latin typeface="Cambria Math" panose="02040503050406030204" pitchFamily="18" charset="0"/>
                                </a:rPr>
                              </m:ctrlPr>
                            </m:sSubSupPr>
                            <m:e>
                              <m:r>
                                <a:rPr lang="it-IT" sz="1300" i="1">
                                  <a:latin typeface="Cambria Math" panose="02040503050406030204" pitchFamily="18" charset="0"/>
                                </a:rPr>
                                <m:t>𝜏</m:t>
                              </m:r>
                            </m:e>
                            <m:sub>
                              <m:r>
                                <a:rPr lang="it-IT" sz="1300" i="1">
                                  <a:latin typeface="Cambria Math" panose="02040503050406030204" pitchFamily="18" charset="0"/>
                                </a:rPr>
                                <m:t>𝑃</m:t>
                              </m:r>
                            </m:sub>
                            <m:sup>
                              <m:r>
                                <a:rPr lang="it-IT" sz="1300" i="1">
                                  <a:latin typeface="Cambria Math" panose="02040503050406030204" pitchFamily="18" charset="0"/>
                                </a:rPr>
                                <m:t>𝑏</m:t>
                              </m:r>
                            </m:sup>
                          </m:sSubSup>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𝐴</m:t>
                              </m:r>
                            </m:e>
                            <m:sub>
                              <m:r>
                                <a:rPr lang="it-IT" sz="1300" i="1">
                                  <a:latin typeface="Cambria Math" panose="02040503050406030204" pitchFamily="18" charset="0"/>
                                </a:rPr>
                                <m:t>𝑅</m:t>
                              </m:r>
                            </m:sub>
                          </m:sSub>
                          <m:r>
                            <a:rPr lang="it-IT" sz="1300" i="1">
                              <a:latin typeface="Cambria Math" panose="02040503050406030204" pitchFamily="18" charset="0"/>
                            </a:rPr>
                            <m:t>𝜔</m:t>
                          </m:r>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𝜏</m:t>
                              </m:r>
                            </m:e>
                            <m:sub>
                              <m:r>
                                <a:rPr lang="it-IT" sz="1300" i="1">
                                  <a:latin typeface="Cambria Math" panose="02040503050406030204" pitchFamily="18" charset="0"/>
                                </a:rPr>
                                <m:t>𝐷</m:t>
                              </m:r>
                            </m:sub>
                          </m:sSub>
                        </m:e>
                      </m:d>
                    </m:oMath>
                  </m:oMathPara>
                </a14:m>
                <a:endParaRPr lang="en-US" sz="1300" dirty="0"/>
              </a:p>
              <a:p>
                <a:pPr marL="0" indent="0">
                  <a:buNone/>
                </a:pPr>
                <a:r>
                  <a:rPr lang="it-IT" sz="1600" b="1" dirty="0">
                    <a:solidFill>
                      <a:srgbClr val="C00000"/>
                    </a:solidFill>
                  </a:rPr>
                  <a:t>NMPC </a:t>
                </a:r>
                <a:r>
                  <a:rPr lang="it-IT" sz="1600" b="1" dirty="0" err="1">
                    <a:solidFill>
                      <a:srgbClr val="C00000"/>
                    </a:solidFill>
                  </a:rPr>
                  <a:t>Optimization</a:t>
                </a:r>
                <a:r>
                  <a:rPr lang="it-IT" sz="1600" b="1" dirty="0">
                    <a:solidFill>
                      <a:srgbClr val="C00000"/>
                    </a:solidFill>
                  </a:rPr>
                  <a:t> </a:t>
                </a:r>
                <a:r>
                  <a:rPr lang="it-IT" sz="1600" b="1" dirty="0" err="1">
                    <a:solidFill>
                      <a:srgbClr val="C00000"/>
                    </a:solidFill>
                  </a:rPr>
                  <a:t>Problem</a:t>
                </a:r>
                <a:r>
                  <a:rPr lang="it-IT" sz="1600" b="1" dirty="0">
                    <a:solidFill>
                      <a:srgbClr val="C00000"/>
                    </a:solidFill>
                  </a:rPr>
                  <a:t> </a:t>
                </a:r>
                <a:r>
                  <a:rPr lang="it-IT" sz="1600" dirty="0"/>
                  <a:t>: </a:t>
                </a:r>
                <a:br>
                  <a:rPr lang="it-IT" sz="1600" dirty="0"/>
                </a:br>
                <a:endParaRPr lang="it-IT" sz="1600" dirty="0"/>
              </a:p>
              <a:p>
                <a:pPr marL="0" indent="0">
                  <a:buNone/>
                </a:pPr>
                <a14:m>
                  <m:oMathPara xmlns:m="http://schemas.openxmlformats.org/officeDocument/2006/math">
                    <m:oMathParaPr>
                      <m:jc m:val="centerGroup"/>
                    </m:oMathParaPr>
                    <m:oMath xmlns:m="http://schemas.openxmlformats.org/officeDocument/2006/math">
                      <m:func>
                        <m:funcPr>
                          <m:ctrlPr>
                            <a:rPr lang="it-IT" sz="1300" i="1">
                              <a:latin typeface="Cambria Math" panose="02040503050406030204" pitchFamily="18" charset="0"/>
                            </a:rPr>
                          </m:ctrlPr>
                        </m:funcPr>
                        <m:fName>
                          <m:limLow>
                            <m:limLowPr>
                              <m:ctrlPr>
                                <a:rPr lang="it-IT" sz="1300" i="1">
                                  <a:latin typeface="Cambria Math" panose="02040503050406030204" pitchFamily="18" charset="0"/>
                                </a:rPr>
                              </m:ctrlPr>
                            </m:limLowPr>
                            <m:e>
                              <m:r>
                                <m:rPr>
                                  <m:sty m:val="p"/>
                                </m:rPr>
                                <a:rPr lang="it-IT" sz="1300">
                                  <a:latin typeface="Cambria Math" panose="02040503050406030204" pitchFamily="18" charset="0"/>
                                </a:rPr>
                                <m:t>min</m:t>
                              </m:r>
                            </m:e>
                            <m:lim>
                              <m:r>
                                <a:rPr lang="it-IT" sz="1300" i="1">
                                  <a:latin typeface="Cambria Math" panose="02040503050406030204" pitchFamily="18" charset="0"/>
                                </a:rPr>
                                <m:t>𝑣</m:t>
                              </m:r>
                            </m:lim>
                          </m:limLow>
                        </m:fName>
                        <m:e>
                          <m:nary>
                            <m:naryPr>
                              <m:chr m:val="∑"/>
                              <m:ctrlPr>
                                <a:rPr lang="it-IT" sz="1300" i="1">
                                  <a:latin typeface="Cambria Math" panose="02040503050406030204" pitchFamily="18" charset="0"/>
                                </a:rPr>
                              </m:ctrlPr>
                            </m:naryPr>
                            <m:sub>
                              <m:r>
                                <m:rPr>
                                  <m:brk m:alnAt="23"/>
                                </m:rPr>
                                <a:rPr lang="it-IT" sz="1300" i="1">
                                  <a:latin typeface="Cambria Math" panose="02040503050406030204" pitchFamily="18" charset="0"/>
                                </a:rPr>
                                <m:t>𝑖</m:t>
                              </m:r>
                              <m:r>
                                <a:rPr lang="it-IT" sz="1300" i="1">
                                  <a:latin typeface="Cambria Math" panose="02040503050406030204" pitchFamily="18" charset="0"/>
                                </a:rPr>
                                <m:t>=</m:t>
                              </m:r>
                              <m:r>
                                <a:rPr lang="it-IT" sz="1300" i="1">
                                  <a:latin typeface="Cambria Math" panose="02040503050406030204" pitchFamily="18" charset="0"/>
                                </a:rPr>
                                <m:t>𝑘</m:t>
                              </m:r>
                            </m:sub>
                            <m:sup>
                              <m:r>
                                <a:rPr lang="it-IT" sz="1300" i="1">
                                  <a:latin typeface="Cambria Math" panose="02040503050406030204" pitchFamily="18" charset="0"/>
                                </a:rPr>
                                <m:t>𝑘</m:t>
                              </m:r>
                              <m:r>
                                <a:rPr lang="it-IT" sz="1300" i="1">
                                  <a:latin typeface="Cambria Math" panose="02040503050406030204" pitchFamily="18" charset="0"/>
                                </a:rPr>
                                <m:t>+</m:t>
                              </m:r>
                              <m:r>
                                <a:rPr lang="it-IT" sz="1300" i="1">
                                  <a:latin typeface="Cambria Math" panose="02040503050406030204" pitchFamily="18" charset="0"/>
                                </a:rPr>
                                <m:t>𝑁</m:t>
                              </m:r>
                              <m:r>
                                <a:rPr lang="it-IT" sz="1300" i="1">
                                  <a:latin typeface="Cambria Math" panose="02040503050406030204" pitchFamily="18" charset="0"/>
                                </a:rPr>
                                <m:t>−1</m:t>
                              </m:r>
                            </m:sup>
                            <m:e>
                              <m:sSup>
                                <m:sSupPr>
                                  <m:ctrlPr>
                                    <a:rPr lang="it-IT" sz="1300" i="1">
                                      <a:latin typeface="Cambria Math" panose="02040503050406030204" pitchFamily="18" charset="0"/>
                                    </a:rPr>
                                  </m:ctrlPr>
                                </m:sSupPr>
                                <m:e>
                                  <m:d>
                                    <m:dPr>
                                      <m:ctrlPr>
                                        <a:rPr lang="it-IT" sz="1300" i="1">
                                          <a:latin typeface="Cambria Math" panose="02040503050406030204" pitchFamily="18" charset="0"/>
                                        </a:rPr>
                                      </m:ctrlPr>
                                    </m:dPr>
                                    <m:e>
                                      <m:r>
                                        <a:rPr lang="it-IT" sz="1300" i="1">
                                          <a:latin typeface="Cambria Math" panose="02040503050406030204" pitchFamily="18" charset="0"/>
                                        </a:rPr>
                                        <m:t>𝑥</m:t>
                                      </m:r>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𝑥</m:t>
                                          </m:r>
                                        </m:e>
                                        <m:sub>
                                          <m:r>
                                            <a:rPr lang="it-IT" sz="1300" i="1">
                                              <a:latin typeface="Cambria Math" panose="02040503050406030204" pitchFamily="18" charset="0"/>
                                            </a:rPr>
                                            <m:t>𝑑</m:t>
                                          </m:r>
                                        </m:sub>
                                      </m:sSub>
                                    </m:e>
                                  </m:d>
                                </m:e>
                                <m:sup>
                                  <m:r>
                                    <a:rPr lang="it-IT" sz="1300" i="1">
                                      <a:latin typeface="Cambria Math" panose="02040503050406030204" pitchFamily="18" charset="0"/>
                                    </a:rPr>
                                    <m:t>𝑇</m:t>
                                  </m:r>
                                </m:sup>
                              </m:sSup>
                              <m:sSub>
                                <m:sSubPr>
                                  <m:ctrlPr>
                                    <a:rPr lang="it-IT" sz="1300" i="1">
                                      <a:latin typeface="Cambria Math" panose="02040503050406030204" pitchFamily="18" charset="0"/>
                                    </a:rPr>
                                  </m:ctrlPr>
                                </m:sSubPr>
                                <m:e>
                                  <m:r>
                                    <a:rPr lang="it-IT" sz="1300" i="1">
                                      <a:latin typeface="Cambria Math" panose="02040503050406030204" pitchFamily="18" charset="0"/>
                                    </a:rPr>
                                    <m:t>𝑄</m:t>
                                  </m:r>
                                </m:e>
                                <m:sub>
                                  <m:r>
                                    <a:rPr lang="it-IT" sz="1300" i="1">
                                      <a:latin typeface="Cambria Math" panose="02040503050406030204" pitchFamily="18" charset="0"/>
                                    </a:rPr>
                                    <m:t>𝑥</m:t>
                                  </m:r>
                                </m:sub>
                              </m:sSub>
                              <m:d>
                                <m:dPr>
                                  <m:ctrlPr>
                                    <a:rPr lang="it-IT" sz="1300" i="1">
                                      <a:latin typeface="Cambria Math" panose="02040503050406030204" pitchFamily="18" charset="0"/>
                                    </a:rPr>
                                  </m:ctrlPr>
                                </m:dPr>
                                <m:e>
                                  <m:r>
                                    <a:rPr lang="it-IT" sz="1300" i="1">
                                      <a:latin typeface="Cambria Math" panose="02040503050406030204" pitchFamily="18" charset="0"/>
                                    </a:rPr>
                                    <m:t>𝑥</m:t>
                                  </m:r>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𝑥</m:t>
                                      </m:r>
                                    </m:e>
                                    <m:sub>
                                      <m:r>
                                        <a:rPr lang="it-IT" sz="1300" i="1">
                                          <a:latin typeface="Cambria Math" panose="02040503050406030204" pitchFamily="18" charset="0"/>
                                        </a:rPr>
                                        <m:t>𝑑</m:t>
                                      </m:r>
                                    </m:sub>
                                  </m:sSub>
                                </m:e>
                              </m:d>
                              <m:r>
                                <a:rPr lang="it-IT" sz="1300" i="1">
                                  <a:latin typeface="Cambria Math" panose="02040503050406030204" pitchFamily="18" charset="0"/>
                                </a:rPr>
                                <m:t>+</m:t>
                              </m:r>
                              <m:sSup>
                                <m:sSupPr>
                                  <m:ctrlPr>
                                    <a:rPr lang="it-IT" sz="1300" i="1">
                                      <a:latin typeface="Cambria Math" panose="02040503050406030204" pitchFamily="18" charset="0"/>
                                    </a:rPr>
                                  </m:ctrlPr>
                                </m:sSupPr>
                                <m:e>
                                  <m:r>
                                    <a:rPr lang="it-IT" sz="1300" i="1">
                                      <a:latin typeface="Cambria Math" panose="02040503050406030204" pitchFamily="18" charset="0"/>
                                    </a:rPr>
                                    <m:t>𝑣</m:t>
                                  </m:r>
                                </m:e>
                                <m:sup>
                                  <m:r>
                                    <a:rPr lang="it-IT" sz="1300" i="1">
                                      <a:latin typeface="Cambria Math" panose="02040503050406030204" pitchFamily="18" charset="0"/>
                                    </a:rPr>
                                    <m:t>𝑇</m:t>
                                  </m:r>
                                </m:sup>
                              </m:sSup>
                              <m:sSub>
                                <m:sSubPr>
                                  <m:ctrlPr>
                                    <a:rPr lang="it-IT" sz="1300" i="1">
                                      <a:latin typeface="Cambria Math" panose="02040503050406030204" pitchFamily="18" charset="0"/>
                                    </a:rPr>
                                  </m:ctrlPr>
                                </m:sSubPr>
                                <m:e>
                                  <m:r>
                                    <a:rPr lang="it-IT" sz="1300" i="1">
                                      <a:latin typeface="Cambria Math" panose="02040503050406030204" pitchFamily="18" charset="0"/>
                                    </a:rPr>
                                    <m:t>𝑄</m:t>
                                  </m:r>
                                </m:e>
                                <m:sub>
                                  <m:r>
                                    <a:rPr lang="it-IT" sz="1300" i="1">
                                      <a:latin typeface="Cambria Math" panose="02040503050406030204" pitchFamily="18" charset="0"/>
                                    </a:rPr>
                                    <m:t>𝑣</m:t>
                                  </m:r>
                                </m:sub>
                              </m:sSub>
                              <m:r>
                                <a:rPr lang="it-IT" sz="1300" i="1">
                                  <a:latin typeface="Cambria Math" panose="02040503050406030204" pitchFamily="18" charset="0"/>
                                </a:rPr>
                                <m:t>𝑣</m:t>
                              </m:r>
                              <m:r>
                                <a:rPr lang="it-IT" sz="1300" i="1">
                                  <a:latin typeface="Cambria Math" panose="02040503050406030204" pitchFamily="18" charset="0"/>
                                </a:rPr>
                                <m:t>     </m:t>
                              </m:r>
                              <m:r>
                                <a:rPr lang="it-IT" sz="1300" i="1">
                                  <a:latin typeface="Cambria Math" panose="02040503050406030204" pitchFamily="18" charset="0"/>
                                </a:rPr>
                                <m:t>𝑠</m:t>
                              </m:r>
                              <m:r>
                                <a:rPr lang="it-IT" sz="1300" i="1">
                                  <a:latin typeface="Cambria Math" panose="02040503050406030204" pitchFamily="18" charset="0"/>
                                </a:rPr>
                                <m:t>.</m:t>
                              </m:r>
                              <m:r>
                                <a:rPr lang="it-IT" sz="1300" i="1">
                                  <a:latin typeface="Cambria Math" panose="02040503050406030204" pitchFamily="18" charset="0"/>
                                </a:rPr>
                                <m:t>𝑡</m:t>
                              </m:r>
                              <m:r>
                                <a:rPr lang="it-IT" sz="1300" i="1">
                                  <a:latin typeface="Cambria Math" panose="02040503050406030204" pitchFamily="18" charset="0"/>
                                </a:rPr>
                                <m:t> </m:t>
                              </m:r>
                            </m:e>
                          </m:nary>
                        </m:e>
                      </m:func>
                    </m:oMath>
                  </m:oMathPara>
                </a14:m>
                <a:endParaRPr lang="it-IT" sz="1300" dirty="0"/>
              </a:p>
              <a:p>
                <a:pPr marL="0" indent="0">
                  <a:buNone/>
                </a:pPr>
                <a14:m>
                  <m:oMathPara xmlns:m="http://schemas.openxmlformats.org/officeDocument/2006/math">
                    <m:oMathParaPr>
                      <m:jc m:val="centerGroup"/>
                    </m:oMathParaPr>
                    <m:oMath xmlns:m="http://schemas.openxmlformats.org/officeDocument/2006/math">
                      <m:r>
                        <a:rPr lang="it-IT" sz="1300" i="1">
                          <a:latin typeface="Cambria Math" panose="02040503050406030204" pitchFamily="18" charset="0"/>
                        </a:rPr>
                        <m:t>𝑥</m:t>
                      </m:r>
                      <m:d>
                        <m:dPr>
                          <m:ctrlPr>
                            <a:rPr lang="it-IT" sz="1300" i="1">
                              <a:latin typeface="Cambria Math" panose="02040503050406030204" pitchFamily="18" charset="0"/>
                            </a:rPr>
                          </m:ctrlPr>
                        </m:dPr>
                        <m:e>
                          <m:r>
                            <a:rPr lang="it-IT" sz="1300" i="1">
                              <a:latin typeface="Cambria Math" panose="02040503050406030204" pitchFamily="18" charset="0"/>
                            </a:rPr>
                            <m:t>𝑖</m:t>
                          </m:r>
                          <m:r>
                            <a:rPr lang="it-IT" sz="1300" i="1">
                              <a:latin typeface="Cambria Math" panose="02040503050406030204" pitchFamily="18" charset="0"/>
                            </a:rPr>
                            <m:t>+1</m:t>
                          </m:r>
                        </m:e>
                      </m:d>
                      <m:r>
                        <a:rPr lang="it-IT" sz="1300" i="1">
                          <a:latin typeface="Cambria Math" panose="02040503050406030204" pitchFamily="18" charset="0"/>
                        </a:rPr>
                        <m:t>=</m:t>
                      </m:r>
                      <m:r>
                        <a:rPr lang="it-IT" sz="1300" i="1">
                          <a:latin typeface="Cambria Math" panose="02040503050406030204" pitchFamily="18" charset="0"/>
                        </a:rPr>
                        <m:t>𝑓</m:t>
                      </m:r>
                      <m:d>
                        <m:dPr>
                          <m:ctrlPr>
                            <a:rPr lang="it-IT" sz="1300" i="1">
                              <a:latin typeface="Cambria Math" panose="02040503050406030204" pitchFamily="18" charset="0"/>
                            </a:rPr>
                          </m:ctrlPr>
                        </m:dPr>
                        <m:e>
                          <m:r>
                            <a:rPr lang="it-IT" sz="1300" i="1">
                              <a:latin typeface="Cambria Math" panose="02040503050406030204" pitchFamily="18" charset="0"/>
                            </a:rPr>
                            <m:t>𝑥</m:t>
                          </m:r>
                          <m:d>
                            <m:dPr>
                              <m:ctrlPr>
                                <a:rPr lang="it-IT" sz="1300" i="1">
                                  <a:latin typeface="Cambria Math" panose="02040503050406030204" pitchFamily="18" charset="0"/>
                                </a:rPr>
                              </m:ctrlPr>
                            </m:dPr>
                            <m:e>
                              <m:r>
                                <a:rPr lang="it-IT" sz="1300" i="1">
                                  <a:latin typeface="Cambria Math" panose="02040503050406030204" pitchFamily="18" charset="0"/>
                                </a:rPr>
                                <m:t>𝑖</m:t>
                              </m:r>
                            </m:e>
                          </m:d>
                          <m:r>
                            <a:rPr lang="it-IT" sz="1300" i="1">
                              <a:latin typeface="Cambria Math" panose="02040503050406030204" pitchFamily="18" charset="0"/>
                            </a:rPr>
                            <m:t>,</m:t>
                          </m:r>
                          <m:r>
                            <a:rPr lang="it-IT" sz="1300" i="1">
                              <a:latin typeface="Cambria Math" panose="02040503050406030204" pitchFamily="18" charset="0"/>
                            </a:rPr>
                            <m:t>𝑣</m:t>
                          </m:r>
                          <m:d>
                            <m:dPr>
                              <m:ctrlPr>
                                <a:rPr lang="it-IT" sz="1300" i="1">
                                  <a:latin typeface="Cambria Math" panose="02040503050406030204" pitchFamily="18" charset="0"/>
                                </a:rPr>
                              </m:ctrlPr>
                            </m:dPr>
                            <m:e>
                              <m:r>
                                <a:rPr lang="it-IT" sz="1300" i="1">
                                  <a:latin typeface="Cambria Math" panose="02040503050406030204" pitchFamily="18" charset="0"/>
                                </a:rPr>
                                <m:t>𝑖</m:t>
                              </m:r>
                            </m:e>
                          </m:d>
                        </m:e>
                      </m:d>
                    </m:oMath>
                  </m:oMathPara>
                </a14:m>
                <a:endParaRPr lang="it-IT" sz="1300" i="1" dirty="0"/>
              </a:p>
              <a:p>
                <a:pPr marL="0" indent="0">
                  <a:buNone/>
                </a:pPr>
                <a14:m>
                  <m:oMathPara xmlns:m="http://schemas.openxmlformats.org/officeDocument/2006/math">
                    <m:oMathParaPr>
                      <m:jc m:val="centerGroup"/>
                    </m:oMathParaPr>
                    <m:oMath xmlns:m="http://schemas.openxmlformats.org/officeDocument/2006/math">
                      <m:r>
                        <a:rPr lang="it-IT" sz="1300" i="1">
                          <a:latin typeface="Cambria Math" panose="02040503050406030204" pitchFamily="18" charset="0"/>
                        </a:rPr>
                        <m:t>𝑥</m:t>
                      </m:r>
                      <m:d>
                        <m:dPr>
                          <m:ctrlPr>
                            <a:rPr lang="it-IT" sz="1300" i="1">
                              <a:latin typeface="Cambria Math" panose="02040503050406030204" pitchFamily="18" charset="0"/>
                            </a:rPr>
                          </m:ctrlPr>
                        </m:dPr>
                        <m:e>
                          <m:r>
                            <a:rPr lang="it-IT" sz="1300" i="1">
                              <a:latin typeface="Cambria Math" panose="02040503050406030204" pitchFamily="18" charset="0"/>
                            </a:rPr>
                            <m:t>𝑖</m:t>
                          </m:r>
                        </m:e>
                      </m:d>
                      <m:r>
                        <a:rPr lang="it-IT" sz="1300" i="1">
                          <a:latin typeface="Cambria Math" panose="02040503050406030204" pitchFamily="18" charset="0"/>
                        </a:rPr>
                        <m:t>∈</m:t>
                      </m:r>
                      <m:r>
                        <a:rPr lang="it-IT" sz="1300" i="1">
                          <a:latin typeface="Cambria Math" panose="02040503050406030204" pitchFamily="18" charset="0"/>
                        </a:rPr>
                        <m:t>𝑋</m:t>
                      </m:r>
                    </m:oMath>
                  </m:oMathPara>
                </a14:m>
                <a:endParaRPr lang="it-IT" sz="1300" i="1" dirty="0"/>
              </a:p>
              <a:p>
                <a:pPr marL="0" indent="0">
                  <a:buNone/>
                </a:pPr>
                <a14:m>
                  <m:oMathPara xmlns:m="http://schemas.openxmlformats.org/officeDocument/2006/math">
                    <m:oMathParaPr>
                      <m:jc m:val="centerGroup"/>
                    </m:oMathParaPr>
                    <m:oMath xmlns:m="http://schemas.openxmlformats.org/officeDocument/2006/math">
                      <m:r>
                        <a:rPr lang="it-IT" sz="1300" i="1">
                          <a:latin typeface="Cambria Math" panose="02040503050406030204" pitchFamily="18" charset="0"/>
                        </a:rPr>
                        <m:t>𝑣</m:t>
                      </m:r>
                      <m:d>
                        <m:dPr>
                          <m:ctrlPr>
                            <a:rPr lang="it-IT" sz="1300" i="1">
                              <a:latin typeface="Cambria Math" panose="02040503050406030204" pitchFamily="18" charset="0"/>
                            </a:rPr>
                          </m:ctrlPr>
                        </m:dPr>
                        <m:e>
                          <m:r>
                            <a:rPr lang="it-IT" sz="1300" i="1">
                              <a:latin typeface="Cambria Math" panose="02040503050406030204" pitchFamily="18" charset="0"/>
                            </a:rPr>
                            <m:t>𝑖</m:t>
                          </m:r>
                        </m:e>
                      </m:d>
                      <m:r>
                        <a:rPr lang="it-IT" sz="1300" i="1">
                          <a:latin typeface="Cambria Math" panose="02040503050406030204" pitchFamily="18" charset="0"/>
                        </a:rPr>
                        <m:t>∈</m:t>
                      </m:r>
                      <m:r>
                        <a:rPr lang="it-IT" sz="1300" i="1">
                          <a:latin typeface="Cambria Math" panose="02040503050406030204" pitchFamily="18" charset="0"/>
                        </a:rPr>
                        <m:t>𝑉</m:t>
                      </m:r>
                      <m:r>
                        <a:rPr lang="it-IT" sz="1300" i="1">
                          <a:latin typeface="Cambria Math" panose="02040503050406030204" pitchFamily="18" charset="0"/>
                        </a:rPr>
                        <m:t> </m:t>
                      </m:r>
                    </m:oMath>
                  </m:oMathPara>
                </a14:m>
                <a:endParaRPr lang="it-IT" sz="1300" i="1" dirty="0"/>
              </a:p>
              <a:p>
                <a:pPr marL="0" indent="0">
                  <a:buNone/>
                </a:pPr>
                <a14:m>
                  <m:oMathPara xmlns:m="http://schemas.openxmlformats.org/officeDocument/2006/math">
                    <m:oMathParaPr>
                      <m:jc m:val="centerGroup"/>
                    </m:oMathParaPr>
                    <m:oMath xmlns:m="http://schemas.openxmlformats.org/officeDocument/2006/math">
                      <m:r>
                        <a:rPr lang="it-IT" sz="1300" i="1">
                          <a:latin typeface="Cambria Math" panose="02040503050406030204" pitchFamily="18" charset="0"/>
                        </a:rPr>
                        <m:t> </m:t>
                      </m:r>
                      <m:r>
                        <a:rPr lang="it-IT" sz="1300" i="1">
                          <a:latin typeface="Cambria Math" panose="02040503050406030204" pitchFamily="18" charset="0"/>
                        </a:rPr>
                        <m:t>𝑥</m:t>
                      </m:r>
                      <m:d>
                        <m:dPr>
                          <m:ctrlPr>
                            <a:rPr lang="it-IT" sz="1300" i="1">
                              <a:latin typeface="Cambria Math" panose="02040503050406030204" pitchFamily="18" charset="0"/>
                            </a:rPr>
                          </m:ctrlPr>
                        </m:dPr>
                        <m:e>
                          <m:r>
                            <a:rPr lang="it-IT" sz="1300" i="1">
                              <a:latin typeface="Cambria Math" panose="02040503050406030204" pitchFamily="18" charset="0"/>
                            </a:rPr>
                            <m:t>0</m:t>
                          </m:r>
                        </m:e>
                      </m:d>
                      <m:r>
                        <a:rPr lang="it-IT" sz="1300" i="1">
                          <a:latin typeface="Cambria Math" panose="02040503050406030204" pitchFamily="18" charset="0"/>
                        </a:rPr>
                        <m:t>=</m:t>
                      </m:r>
                      <m:sSub>
                        <m:sSubPr>
                          <m:ctrlPr>
                            <a:rPr lang="it-IT" sz="1300" i="1">
                              <a:latin typeface="Cambria Math" panose="02040503050406030204" pitchFamily="18" charset="0"/>
                            </a:rPr>
                          </m:ctrlPr>
                        </m:sSubPr>
                        <m:e>
                          <m:r>
                            <a:rPr lang="it-IT" sz="1300" i="1">
                              <a:latin typeface="Cambria Math" panose="02040503050406030204" pitchFamily="18" charset="0"/>
                            </a:rPr>
                            <m:t>𝑥</m:t>
                          </m:r>
                        </m:e>
                        <m:sub>
                          <m:r>
                            <a:rPr lang="it-IT" sz="1300" i="1">
                              <a:latin typeface="Cambria Math" panose="02040503050406030204" pitchFamily="18" charset="0"/>
                            </a:rPr>
                            <m:t>0</m:t>
                          </m:r>
                        </m:sub>
                      </m:sSub>
                    </m:oMath>
                  </m:oMathPara>
                </a14:m>
                <a:endParaRPr lang="it-IT" sz="1300" i="1" dirty="0"/>
              </a:p>
              <a:p>
                <a:pPr marL="0" indent="0">
                  <a:buNone/>
                </a:pPr>
                <a:r>
                  <a:rPr lang="it-IT" sz="1400" i="1" dirty="0" err="1"/>
                  <a:t>Where</a:t>
                </a:r>
                <a:r>
                  <a:rPr lang="it-IT" sz="1400" i="1" dirty="0"/>
                  <a:t>: </a:t>
                </a:r>
                <a14:m>
                  <m:oMath xmlns:m="http://schemas.openxmlformats.org/officeDocument/2006/math">
                    <m:r>
                      <a:rPr lang="it-IT" sz="1300" b="0" i="1" smtClean="0">
                        <a:latin typeface="Cambria Math" panose="02040503050406030204" pitchFamily="18" charset="0"/>
                      </a:rPr>
                      <m:t> </m:t>
                    </m:r>
                    <m:sSub>
                      <m:sSubPr>
                        <m:ctrlPr>
                          <a:rPr lang="it-IT" sz="1300" b="0" i="1" smtClean="0">
                            <a:latin typeface="Cambria Math" panose="02040503050406030204" pitchFamily="18" charset="0"/>
                          </a:rPr>
                        </m:ctrlPr>
                      </m:sSubPr>
                      <m:e>
                        <m:r>
                          <a:rPr lang="it-IT" sz="1300" b="0" i="1" smtClean="0">
                            <a:latin typeface="Cambria Math" panose="02040503050406030204" pitchFamily="18" charset="0"/>
                          </a:rPr>
                          <m:t>𝑄</m:t>
                        </m:r>
                      </m:e>
                      <m:sub>
                        <m:r>
                          <a:rPr lang="it-IT" sz="1300" b="0" i="1" smtClean="0">
                            <a:latin typeface="Cambria Math" panose="02040503050406030204" pitchFamily="18" charset="0"/>
                          </a:rPr>
                          <m:t>𝑥</m:t>
                        </m:r>
                      </m:sub>
                    </m:sSub>
                    <m:r>
                      <a:rPr lang="it-IT" sz="1300" b="0" i="1" smtClean="0">
                        <a:latin typeface="Cambria Math" panose="02040503050406030204" pitchFamily="18" charset="0"/>
                      </a:rPr>
                      <m:t>=[</m:t>
                    </m:r>
                    <m:r>
                      <a:rPr lang="it-IT" sz="1300" b="0" i="1" smtClean="0">
                        <a:latin typeface="Cambria Math" panose="02040503050406030204" pitchFamily="18" charset="0"/>
                      </a:rPr>
                      <m:t>𝑑𝑖𝑎𝑔</m:t>
                    </m:r>
                    <m:d>
                      <m:dPr>
                        <m:begChr m:val="{"/>
                        <m:endChr m:val="}"/>
                        <m:ctrlPr>
                          <a:rPr lang="it-IT" sz="1300" b="0" i="1" smtClean="0">
                            <a:latin typeface="Cambria Math" panose="02040503050406030204" pitchFamily="18" charset="0"/>
                          </a:rPr>
                        </m:ctrlPr>
                      </m:dPr>
                      <m:e>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5</m:t>
                            </m:r>
                          </m:sup>
                        </m:sSup>
                        <m:r>
                          <a:rPr lang="it-IT" sz="1300" b="0" i="1" smtClean="0">
                            <a:latin typeface="Cambria Math" panose="02040503050406030204" pitchFamily="18" charset="0"/>
                          </a:rPr>
                          <m:t>, </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5</m:t>
                            </m:r>
                          </m:sup>
                        </m:sSup>
                        <m:r>
                          <a:rPr lang="it-IT" sz="1300" b="0" i="1" smtClean="0">
                            <a:latin typeface="Cambria Math" panose="02040503050406030204" pitchFamily="18" charset="0"/>
                          </a:rPr>
                          <m:t>,</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6</m:t>
                            </m:r>
                          </m:sup>
                        </m:sSup>
                      </m:e>
                    </m:d>
                    <m:r>
                      <a:rPr lang="it-IT" sz="1300" b="0" i="1" smtClean="0">
                        <a:latin typeface="Cambria Math" panose="02040503050406030204" pitchFamily="18" charset="0"/>
                      </a:rPr>
                      <m:t>,  </m:t>
                    </m:r>
                    <m:r>
                      <a:rPr lang="it-IT" sz="1300" b="0" i="1" smtClean="0">
                        <a:latin typeface="Cambria Math" panose="02040503050406030204" pitchFamily="18" charset="0"/>
                      </a:rPr>
                      <m:t>𝑑𝑖𝑎𝑔</m:t>
                    </m:r>
                    <m:d>
                      <m:dPr>
                        <m:begChr m:val="{"/>
                        <m:endChr m:val="}"/>
                        <m:ctrlPr>
                          <a:rPr lang="it-IT" sz="1300" b="0" i="1" smtClean="0">
                            <a:latin typeface="Cambria Math" panose="02040503050406030204" pitchFamily="18" charset="0"/>
                          </a:rPr>
                        </m:ctrlPr>
                      </m:dPr>
                      <m:e>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−4</m:t>
                            </m:r>
                          </m:sup>
                        </m:sSup>
                        <m:r>
                          <a:rPr lang="it-IT" sz="1300" b="0" i="1" smtClean="0">
                            <a:latin typeface="Cambria Math" panose="02040503050406030204" pitchFamily="18" charset="0"/>
                          </a:rPr>
                          <m:t>,</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−4</m:t>
                            </m:r>
                          </m:sup>
                        </m:sSup>
                        <m:r>
                          <a:rPr lang="it-IT" sz="1300" b="0" i="1" smtClean="0">
                            <a:latin typeface="Cambria Math" panose="02040503050406030204" pitchFamily="18" charset="0"/>
                          </a:rPr>
                          <m:t>,</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2</m:t>
                            </m:r>
                          </m:sup>
                        </m:sSup>
                      </m:e>
                    </m:d>
                    <m:r>
                      <a:rPr lang="it-IT" sz="1300" b="0" i="1" smtClean="0">
                        <a:latin typeface="Cambria Math" panose="02040503050406030204" pitchFamily="18" charset="0"/>
                      </a:rPr>
                      <m:t>, </m:t>
                    </m:r>
                    <m:r>
                      <a:rPr lang="it-IT" sz="1300" b="0" i="1" smtClean="0">
                        <a:latin typeface="Cambria Math" panose="02040503050406030204" pitchFamily="18" charset="0"/>
                      </a:rPr>
                      <m:t>𝑑𝑖𝑎𝑔</m:t>
                    </m:r>
                    <m:d>
                      <m:dPr>
                        <m:begChr m:val="{"/>
                        <m:endChr m:val="}"/>
                        <m:ctrlPr>
                          <a:rPr lang="it-IT" sz="1300" b="0" i="1" smtClean="0">
                            <a:latin typeface="Cambria Math" panose="02040503050406030204" pitchFamily="18" charset="0"/>
                          </a:rPr>
                        </m:ctrlPr>
                      </m:dPr>
                      <m:e>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−2</m:t>
                            </m:r>
                          </m:sup>
                        </m:sSup>
                        <m:r>
                          <a:rPr lang="it-IT" sz="1300" b="0" i="1" smtClean="0">
                            <a:latin typeface="Cambria Math" panose="02040503050406030204" pitchFamily="18" charset="0"/>
                          </a:rPr>
                          <m:t>,</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−2</m:t>
                            </m:r>
                          </m:sup>
                        </m:sSup>
                        <m:r>
                          <a:rPr lang="it-IT" sz="1300" b="0" i="1" smtClean="0">
                            <a:latin typeface="Cambria Math" panose="02040503050406030204" pitchFamily="18" charset="0"/>
                          </a:rPr>
                          <m:t>,</m:t>
                        </m:r>
                        <m:sSup>
                          <m:sSupPr>
                            <m:ctrlPr>
                              <a:rPr lang="it-IT" sz="1300" b="0" i="1" smtClean="0">
                                <a:latin typeface="Cambria Math" panose="02040503050406030204" pitchFamily="18" charset="0"/>
                              </a:rPr>
                            </m:ctrlPr>
                          </m:sSupPr>
                          <m:e>
                            <m:r>
                              <a:rPr lang="it-IT" sz="1300" b="0" i="1" smtClean="0">
                                <a:latin typeface="Cambria Math" panose="02040503050406030204" pitchFamily="18" charset="0"/>
                              </a:rPr>
                              <m:t>10</m:t>
                            </m:r>
                          </m:e>
                          <m:sup>
                            <m:r>
                              <a:rPr lang="it-IT" sz="1300" b="0" i="1" smtClean="0">
                                <a:latin typeface="Cambria Math" panose="02040503050406030204" pitchFamily="18" charset="0"/>
                              </a:rPr>
                              <m:t>−2</m:t>
                            </m:r>
                          </m:sup>
                        </m:sSup>
                      </m:e>
                    </m:d>
                    <m:r>
                      <a:rPr lang="it-IT" sz="1300" b="0" i="1" smtClean="0">
                        <a:latin typeface="Cambria Math" panose="02040503050406030204" pitchFamily="18" charset="0"/>
                      </a:rPr>
                      <m:t>, </m:t>
                    </m:r>
                    <m:r>
                      <a:rPr lang="it-IT" sz="1300" b="0" i="1" smtClean="0">
                        <a:latin typeface="Cambria Math" panose="02040503050406030204" pitchFamily="18" charset="0"/>
                      </a:rPr>
                      <m:t>𝑑𝑖𝑎𝑔</m:t>
                    </m:r>
                    <m:r>
                      <a:rPr lang="it-IT" sz="1300" b="0" i="1" smtClean="0">
                        <a:latin typeface="Cambria Math" panose="02040503050406030204" pitchFamily="18" charset="0"/>
                      </a:rPr>
                      <m:t> {</m:t>
                    </m:r>
                    <m:sSup>
                      <m:sSupPr>
                        <m:ctrlPr>
                          <a:rPr lang="it-IT" sz="1300" i="1">
                            <a:latin typeface="Cambria Math" panose="02040503050406030204" pitchFamily="18" charset="0"/>
                          </a:rPr>
                        </m:ctrlPr>
                      </m:sSupPr>
                      <m:e>
                        <m:r>
                          <a:rPr lang="it-IT" sz="1300" i="1">
                            <a:latin typeface="Cambria Math" panose="02040503050406030204" pitchFamily="18" charset="0"/>
                          </a:rPr>
                          <m:t>10</m:t>
                        </m:r>
                      </m:e>
                      <m:sup>
                        <m:r>
                          <a:rPr lang="it-IT" sz="1300" i="1">
                            <a:latin typeface="Cambria Math" panose="02040503050406030204" pitchFamily="18" charset="0"/>
                          </a:rPr>
                          <m:t>−2</m:t>
                        </m:r>
                      </m:sup>
                    </m:sSup>
                    <m:r>
                      <a:rPr lang="it-IT" sz="1300" i="1">
                        <a:latin typeface="Cambria Math" panose="02040503050406030204" pitchFamily="18" charset="0"/>
                      </a:rPr>
                      <m:t>,</m:t>
                    </m:r>
                    <m:sSup>
                      <m:sSupPr>
                        <m:ctrlPr>
                          <a:rPr lang="it-IT" sz="1300" i="1">
                            <a:latin typeface="Cambria Math" panose="02040503050406030204" pitchFamily="18" charset="0"/>
                          </a:rPr>
                        </m:ctrlPr>
                      </m:sSupPr>
                      <m:e>
                        <m:r>
                          <a:rPr lang="it-IT" sz="1300" i="1">
                            <a:latin typeface="Cambria Math" panose="02040503050406030204" pitchFamily="18" charset="0"/>
                          </a:rPr>
                          <m:t>10</m:t>
                        </m:r>
                      </m:e>
                      <m:sup>
                        <m:r>
                          <a:rPr lang="it-IT" sz="1300" i="1">
                            <a:latin typeface="Cambria Math" panose="02040503050406030204" pitchFamily="18" charset="0"/>
                          </a:rPr>
                          <m:t>−2</m:t>
                        </m:r>
                      </m:sup>
                    </m:sSup>
                    <m:r>
                      <a:rPr lang="it-IT" sz="1300" i="1">
                        <a:latin typeface="Cambria Math" panose="02040503050406030204" pitchFamily="18" charset="0"/>
                      </a:rPr>
                      <m:t>,</m:t>
                    </m:r>
                    <m:sSup>
                      <m:sSupPr>
                        <m:ctrlPr>
                          <a:rPr lang="it-IT" sz="1300" i="1">
                            <a:latin typeface="Cambria Math" panose="02040503050406030204" pitchFamily="18" charset="0"/>
                          </a:rPr>
                        </m:ctrlPr>
                      </m:sSupPr>
                      <m:e>
                        <m:r>
                          <a:rPr lang="it-IT" sz="1300" i="1">
                            <a:latin typeface="Cambria Math" panose="02040503050406030204" pitchFamily="18" charset="0"/>
                          </a:rPr>
                          <m:t>10</m:t>
                        </m:r>
                      </m:e>
                      <m:sup>
                        <m:r>
                          <a:rPr lang="it-IT" sz="1300" i="1">
                            <a:latin typeface="Cambria Math" panose="02040503050406030204" pitchFamily="18" charset="0"/>
                          </a:rPr>
                          <m:t>−2</m:t>
                        </m:r>
                      </m:sup>
                    </m:sSup>
                  </m:oMath>
                </a14:m>
                <a:r>
                  <a:rPr lang="it-IT" sz="1300" b="0" dirty="0">
                    <a:latin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it-IT" sz="1300" b="0" i="1" smtClean="0">
                              <a:latin typeface="Cambria Math" panose="02040503050406030204" pitchFamily="18" charset="0"/>
                            </a:rPr>
                          </m:ctrlPr>
                        </m:sSubPr>
                        <m:e>
                          <m:r>
                            <a:rPr lang="it-IT" sz="1300" b="0" i="1" smtClean="0">
                              <a:latin typeface="Cambria Math" panose="02040503050406030204" pitchFamily="18" charset="0"/>
                            </a:rPr>
                            <m:t>𝑄</m:t>
                          </m:r>
                        </m:e>
                        <m:sub>
                          <m:r>
                            <a:rPr lang="it-IT" sz="1300" b="0" i="1" smtClean="0">
                              <a:latin typeface="Cambria Math" panose="02040503050406030204" pitchFamily="18" charset="0"/>
                            </a:rPr>
                            <m:t>𝑣</m:t>
                          </m:r>
                        </m:sub>
                      </m:sSub>
                      <m:r>
                        <a:rPr lang="it-IT" sz="1300" b="0" i="1" smtClean="0">
                          <a:latin typeface="Cambria Math" panose="02040503050406030204" pitchFamily="18" charset="0"/>
                        </a:rPr>
                        <m:t>=0.01</m:t>
                      </m:r>
                      <m:sSub>
                        <m:sSubPr>
                          <m:ctrlPr>
                            <a:rPr lang="it-IT" sz="1300" b="0" i="1" smtClean="0">
                              <a:latin typeface="Cambria Math" panose="02040503050406030204" pitchFamily="18" charset="0"/>
                            </a:rPr>
                          </m:ctrlPr>
                        </m:sSubPr>
                        <m:e>
                          <m:r>
                            <a:rPr lang="it-IT" sz="1300" b="0" i="1" smtClean="0">
                              <a:latin typeface="Cambria Math" panose="02040503050406030204" pitchFamily="18" charset="0"/>
                            </a:rPr>
                            <m:t>𝐼</m:t>
                          </m:r>
                        </m:e>
                        <m:sub>
                          <m:r>
                            <a:rPr lang="it-IT" sz="1300" b="0" i="1" smtClean="0">
                              <a:latin typeface="Cambria Math" panose="02040503050406030204" pitchFamily="18" charset="0"/>
                            </a:rPr>
                            <m:t>6</m:t>
                          </m:r>
                        </m:sub>
                      </m:sSub>
                    </m:oMath>
                  </m:oMathPara>
                </a14:m>
                <a:endParaRPr lang="it-IT" sz="1300" i="1" dirty="0"/>
              </a:p>
              <a:p>
                <a:pPr marL="0" indent="0">
                  <a:buNone/>
                </a:pPr>
                <a:endParaRPr lang="it-IT" sz="1400" i="1" dirty="0"/>
              </a:p>
            </p:txBody>
          </p:sp>
        </mc:Choice>
        <mc:Fallback>
          <p:sp>
            <p:nvSpPr>
              <p:cNvPr id="3" name="Segnaposto contenuto 2">
                <a:extLst>
                  <a:ext uri="{FF2B5EF4-FFF2-40B4-BE49-F238E27FC236}">
                    <a16:creationId xmlns:a16="http://schemas.microsoft.com/office/drawing/2014/main" id="{678F1735-9DB6-8B3F-4B45-D49EF3FD5FD2}"/>
                  </a:ext>
                </a:extLst>
              </p:cNvPr>
              <p:cNvSpPr>
                <a:spLocks noGrp="1" noRot="1" noChangeAspect="1" noMove="1" noResize="1" noEditPoints="1" noAdjustHandles="1" noChangeArrowheads="1" noChangeShapeType="1" noTextEdit="1"/>
              </p:cNvSpPr>
              <p:nvPr>
                <p:ph idx="1"/>
              </p:nvPr>
            </p:nvSpPr>
            <p:spPr>
              <a:xfrm>
                <a:off x="86478" y="914564"/>
                <a:ext cx="7832226" cy="5425973"/>
              </a:xfrm>
              <a:blipFill>
                <a:blip r:embed="rId4"/>
                <a:stretch>
                  <a:fillRect l="-389" t="-787"/>
                </a:stretch>
              </a:blipFill>
            </p:spPr>
            <p:txBody>
              <a:bodyPr/>
              <a:lstStyle/>
              <a:p>
                <a:r>
                  <a:rPr lang="it-IT">
                    <a:noFill/>
                  </a:rPr>
                  <a:t> </a:t>
                </a:r>
              </a:p>
            </p:txBody>
          </p:sp>
        </mc:Fallback>
      </mc:AlternateContent>
      <p:grpSp>
        <p:nvGrpSpPr>
          <p:cNvPr id="1051" name="Group 105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52" name="Rectangle 105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4BBB3F8E-192B-56E2-7993-F0780F18F1A8}"/>
                  </a:ext>
                </a:extLst>
              </p:cNvPr>
              <p:cNvSpPr txBox="1"/>
              <p:nvPr/>
            </p:nvSpPr>
            <p:spPr>
              <a:xfrm>
                <a:off x="-18935" y="4542563"/>
                <a:ext cx="11873874" cy="2256836"/>
              </a:xfrm>
              <a:prstGeom prst="rect">
                <a:avLst/>
              </a:prstGeom>
              <a:noFill/>
            </p:spPr>
            <p:txBody>
              <a:bodyPr wrap="square">
                <a:spAutoFit/>
              </a:bodyPr>
              <a:lstStyle/>
              <a:p>
                <a:r>
                  <a:rPr lang="it-IT" sz="1600" dirty="0"/>
                  <a:t>The </a:t>
                </a:r>
                <a:r>
                  <a:rPr lang="it-IT" sz="1600" dirty="0" err="1"/>
                  <a:t>optimization</a:t>
                </a:r>
                <a:r>
                  <a:rPr lang="it-IT" sz="1600" dirty="0"/>
                  <a:t> </a:t>
                </a:r>
                <a:r>
                  <a:rPr lang="it-IT" sz="1600" dirty="0" err="1"/>
                  <a:t>problem</a:t>
                </a:r>
                <a:r>
                  <a:rPr lang="it-IT" sz="1600" dirty="0"/>
                  <a:t> </a:t>
                </a:r>
                <a:r>
                  <a:rPr lang="it-IT" sz="1600" dirty="0" err="1"/>
                  <a:t>results</a:t>
                </a:r>
                <a:r>
                  <a:rPr lang="it-IT" sz="1600" dirty="0"/>
                  <a:t> </a:t>
                </a:r>
                <a:r>
                  <a:rPr lang="it-IT" sz="1600" dirty="0" err="1"/>
                  <a:t>is</a:t>
                </a:r>
                <a:r>
                  <a:rPr lang="it-IT" sz="1600" dirty="0"/>
                  <a:t> </a:t>
                </a:r>
                <a14:m>
                  <m:oMath xmlns:m="http://schemas.openxmlformats.org/officeDocument/2006/math">
                    <m:r>
                      <a:rPr lang="it-IT" sz="1400" i="1">
                        <a:latin typeface="Cambria Math" panose="02040503050406030204" pitchFamily="18" charset="0"/>
                      </a:rPr>
                      <m:t>𝑣</m:t>
                    </m:r>
                    <m:r>
                      <a:rPr lang="it-IT" sz="1400" i="1">
                        <a:latin typeface="Cambria Math" panose="02040503050406030204" pitchFamily="18" charset="0"/>
                      </a:rPr>
                      <m:t>=</m:t>
                    </m:r>
                    <m:sSup>
                      <m:sSupPr>
                        <m:ctrlPr>
                          <a:rPr lang="it-IT" sz="1400" i="1">
                            <a:latin typeface="Cambria Math" panose="02040503050406030204" pitchFamily="18" charset="0"/>
                          </a:rPr>
                        </m:ctrlPr>
                      </m:sSupPr>
                      <m:e>
                        <m:d>
                          <m:dPr>
                            <m:begChr m:val="["/>
                            <m:endChr m:val="]"/>
                            <m:ctrlPr>
                              <a:rPr lang="it-IT" sz="1400" i="1">
                                <a:latin typeface="Cambria Math" panose="02040503050406030204" pitchFamily="18" charset="0"/>
                              </a:rPr>
                            </m:ctrlPr>
                          </m:dPr>
                          <m:e>
                            <m:sSubSup>
                              <m:sSubSupPr>
                                <m:ctrlPr>
                                  <a:rPr lang="it-IT" sz="1400" i="1">
                                    <a:latin typeface="Cambria Math" panose="02040503050406030204" pitchFamily="18" charset="0"/>
                                  </a:rPr>
                                </m:ctrlPr>
                              </m:sSubSupPr>
                              <m:e>
                                <m:r>
                                  <a:rPr lang="it-IT" sz="1400" i="1">
                                    <a:latin typeface="Cambria Math" panose="02040503050406030204" pitchFamily="18" charset="0"/>
                                  </a:rPr>
                                  <m:t>𝑓</m:t>
                                </m:r>
                              </m:e>
                              <m:sub>
                                <m:r>
                                  <a:rPr lang="it-IT" sz="1400" i="1">
                                    <a:latin typeface="Cambria Math" panose="02040503050406030204" pitchFamily="18" charset="0"/>
                                  </a:rPr>
                                  <m:t>𝑃</m:t>
                                </m:r>
                              </m:sub>
                              <m:sup>
                                <m:r>
                                  <a:rPr lang="it-IT" sz="1400" i="1">
                                    <a:latin typeface="Cambria Math" panose="02040503050406030204" pitchFamily="18" charset="0"/>
                                  </a:rPr>
                                  <m:t>𝑏𝑇</m:t>
                                </m:r>
                              </m:sup>
                            </m:sSubSup>
                            <m:r>
                              <a:rPr lang="it-IT" sz="1400" i="1">
                                <a:latin typeface="Cambria Math" panose="02040503050406030204" pitchFamily="18" charset="0"/>
                              </a:rPr>
                              <m:t>,</m:t>
                            </m:r>
                            <m:sSubSup>
                              <m:sSubSupPr>
                                <m:ctrlPr>
                                  <a:rPr lang="it-IT" sz="1400" i="1">
                                    <a:latin typeface="Cambria Math" panose="02040503050406030204" pitchFamily="18" charset="0"/>
                                  </a:rPr>
                                </m:ctrlPr>
                              </m:sSubSupPr>
                              <m:e>
                                <m:r>
                                  <a:rPr lang="it-IT" sz="1400" i="1">
                                    <a:latin typeface="Cambria Math" panose="02040503050406030204" pitchFamily="18" charset="0"/>
                                  </a:rPr>
                                  <m:t>𝜏</m:t>
                                </m:r>
                              </m:e>
                              <m:sub>
                                <m:r>
                                  <a:rPr lang="it-IT" sz="1400" i="1">
                                    <a:latin typeface="Cambria Math" panose="02040503050406030204" pitchFamily="18" charset="0"/>
                                  </a:rPr>
                                  <m:t>𝑃</m:t>
                                </m:r>
                              </m:sub>
                              <m:sup>
                                <m:r>
                                  <a:rPr lang="it-IT" sz="1400" i="1">
                                    <a:latin typeface="Cambria Math" panose="02040503050406030204" pitchFamily="18" charset="0"/>
                                  </a:rPr>
                                  <m:t>𝑏𝑇</m:t>
                                </m:r>
                              </m:sup>
                            </m:sSubSup>
                          </m:e>
                        </m:d>
                      </m:e>
                      <m:sup>
                        <m:r>
                          <a:rPr lang="it-IT" sz="1400" i="1">
                            <a:latin typeface="Cambria Math" panose="02040503050406030204" pitchFamily="18" charset="0"/>
                          </a:rPr>
                          <m:t>𝑇</m:t>
                        </m:r>
                      </m:sup>
                    </m:sSup>
                    <m:r>
                      <a:rPr lang="it-IT" sz="1400" b="0" i="1" smtClean="0">
                        <a:latin typeface="Cambria Math" panose="02040503050406030204" pitchFamily="18" charset="0"/>
                      </a:rPr>
                      <m:t>, </m:t>
                    </m:r>
                    <m:r>
                      <m:rPr>
                        <m:nor/>
                      </m:rPr>
                      <a:rPr lang="it-IT" sz="1400" i="0">
                        <a:ea typeface="Cambria Math" panose="02040503050406030204" pitchFamily="18" charset="0"/>
                      </a:rPr>
                      <m:t>related</m:t>
                    </m:r>
                    <m:r>
                      <m:rPr>
                        <m:nor/>
                      </m:rPr>
                      <a:rPr lang="it-IT" sz="1400" i="0">
                        <a:ea typeface="Cambria Math" panose="02040503050406030204" pitchFamily="18" charset="0"/>
                      </a:rPr>
                      <m:t> </m:t>
                    </m:r>
                    <m:r>
                      <m:rPr>
                        <m:nor/>
                      </m:rPr>
                      <a:rPr lang="it-IT" sz="1400" i="0">
                        <a:ea typeface="Cambria Math" panose="02040503050406030204" pitchFamily="18" charset="0"/>
                      </a:rPr>
                      <m:t>to</m:t>
                    </m:r>
                    <m:r>
                      <m:rPr>
                        <m:nor/>
                      </m:rPr>
                      <a:rPr lang="it-IT" sz="1400" i="0">
                        <a:ea typeface="Cambria Math" panose="02040503050406030204" pitchFamily="18" charset="0"/>
                      </a:rPr>
                      <m:t> </m:t>
                    </m:r>
                    <m:r>
                      <m:rPr>
                        <m:nor/>
                      </m:rPr>
                      <a:rPr lang="it-IT" sz="1400" i="0">
                        <a:ea typeface="Cambria Math" panose="02040503050406030204" pitchFamily="18" charset="0"/>
                      </a:rPr>
                      <m:t>the</m:t>
                    </m:r>
                    <m:r>
                      <m:rPr>
                        <m:nor/>
                      </m:rPr>
                      <a:rPr lang="it-IT" sz="1400" i="0">
                        <a:ea typeface="Cambria Math" panose="02040503050406030204" pitchFamily="18" charset="0"/>
                      </a:rPr>
                      <m:t> </m:t>
                    </m:r>
                    <m:r>
                      <m:rPr>
                        <m:nor/>
                      </m:rPr>
                      <a:rPr lang="it-IT" sz="1400" i="0">
                        <a:ea typeface="Cambria Math" panose="02040503050406030204" pitchFamily="18" charset="0"/>
                      </a:rPr>
                      <m:t>non</m:t>
                    </m:r>
                    <m:r>
                      <m:rPr>
                        <m:nor/>
                      </m:rPr>
                      <a:rPr lang="it-IT" sz="1400" i="0">
                        <a:ea typeface="Cambria Math" panose="02040503050406030204" pitchFamily="18" charset="0"/>
                      </a:rPr>
                      <m:t>−</m:t>
                    </m:r>
                    <m:r>
                      <m:rPr>
                        <m:nor/>
                      </m:rPr>
                      <a:rPr lang="it-IT" sz="1400" i="0">
                        <a:ea typeface="Cambria Math" panose="02040503050406030204" pitchFamily="18" charset="0"/>
                      </a:rPr>
                      <m:t>zero</m:t>
                    </m:r>
                    <m:r>
                      <m:rPr>
                        <m:nor/>
                      </m:rPr>
                      <a:rPr lang="it-IT" sz="1400" i="0">
                        <a:ea typeface="Cambria Math" panose="02040503050406030204" pitchFamily="18" charset="0"/>
                      </a:rPr>
                      <m:t> </m:t>
                    </m:r>
                    <m:r>
                      <m:rPr>
                        <m:nor/>
                      </m:rPr>
                      <a:rPr lang="it-IT" sz="1400" i="0">
                        <a:ea typeface="Cambria Math" panose="02040503050406030204" pitchFamily="18" charset="0"/>
                      </a:rPr>
                      <m:t>thrust</m:t>
                    </m:r>
                    <m:r>
                      <m:rPr>
                        <m:nor/>
                      </m:rPr>
                      <a:rPr lang="it-IT" sz="1400" i="0">
                        <a:ea typeface="Cambria Math" panose="02040503050406030204" pitchFamily="18" charset="0"/>
                      </a:rPr>
                      <m:t> </m:t>
                    </m:r>
                    <m:r>
                      <m:rPr>
                        <m:nor/>
                      </m:rPr>
                      <a:rPr lang="it-IT" sz="1400" i="0">
                        <a:ea typeface="Cambria Math" panose="02040503050406030204" pitchFamily="18" charset="0"/>
                      </a:rPr>
                      <m:t>vector</m:t>
                    </m:r>
                    <m:r>
                      <m:rPr>
                        <m:nor/>
                      </m:rPr>
                      <a:rPr lang="it-IT" sz="1400" b="0" i="0"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𝑢</m:t>
                    </m:r>
                    <m:r>
                      <a:rPr lang="it-IT" sz="1400" i="1">
                        <a:latin typeface="Cambria Math" panose="02040503050406030204" pitchFamily="18" charset="0"/>
                      </a:rPr>
                      <m:t>=</m:t>
                    </m:r>
                    <m:sSup>
                      <m:sSupPr>
                        <m:ctrlPr>
                          <a:rPr lang="it-IT" sz="1400" i="1">
                            <a:latin typeface="Cambria Math" panose="02040503050406030204" pitchFamily="18" charset="0"/>
                          </a:rPr>
                        </m:ctrlPr>
                      </m:sSupPr>
                      <m:e>
                        <m:d>
                          <m:dPr>
                            <m:begChr m:val="["/>
                            <m:endChr m:val="]"/>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1,</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1,</m:t>
                                </m:r>
                                <m:r>
                                  <a:rPr lang="it-IT" sz="1400" i="1">
                                    <a:latin typeface="Cambria Math" panose="02040503050406030204" pitchFamily="18" charset="0"/>
                                  </a:rPr>
                                  <m:t>𝑧</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2,</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2,</m:t>
                                </m:r>
                                <m:r>
                                  <a:rPr lang="it-IT" sz="1400" i="1">
                                    <a:latin typeface="Cambria Math" panose="02040503050406030204" pitchFamily="18" charset="0"/>
                                  </a:rPr>
                                  <m:t>𝑧</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3,</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3,</m:t>
                                </m:r>
                                <m:r>
                                  <a:rPr lang="it-IT" sz="1400" i="1">
                                    <a:latin typeface="Cambria Math" panose="02040503050406030204" pitchFamily="18" charset="0"/>
                                  </a:rPr>
                                  <m:t>𝑦</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4,</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4,</m:t>
                                </m:r>
                                <m:r>
                                  <a:rPr lang="it-IT" sz="1400" i="1">
                                    <a:latin typeface="Cambria Math" panose="02040503050406030204" pitchFamily="18" charset="0"/>
                                  </a:rPr>
                                  <m:t>𝑦</m:t>
                                </m:r>
                              </m:sub>
                            </m:sSub>
                          </m:e>
                        </m:d>
                      </m:e>
                      <m:sup>
                        <m:r>
                          <a:rPr lang="it-IT" sz="1400" i="1">
                            <a:latin typeface="Cambria Math" panose="02040503050406030204" pitchFamily="18" charset="0"/>
                          </a:rPr>
                          <m:t>𝑇</m:t>
                        </m:r>
                      </m:sup>
                    </m:sSup>
                  </m:oMath>
                </a14:m>
                <a:r>
                  <a:rPr lang="it-IT" sz="1600" i="1" dirty="0"/>
                  <a:t> </a:t>
                </a:r>
                <a14:m>
                  <m:oMath xmlns:m="http://schemas.openxmlformats.org/officeDocument/2006/math">
                    <m:r>
                      <m:rPr>
                        <m:nor/>
                      </m:rPr>
                      <a:rPr lang="it-IT" sz="1600" i="0"/>
                      <m:t>in</m:t>
                    </m:r>
                    <m:r>
                      <m:rPr>
                        <m:nor/>
                      </m:rPr>
                      <a:rPr lang="it-IT" sz="1600" i="0"/>
                      <m:t> </m:t>
                    </m:r>
                    <m:r>
                      <m:rPr>
                        <m:nor/>
                      </m:rPr>
                      <a:rPr lang="it-IT" sz="1600" i="0"/>
                      <m:t>this</m:t>
                    </m:r>
                    <m:r>
                      <m:rPr>
                        <m:nor/>
                      </m:rPr>
                      <a:rPr lang="it-IT" sz="1600" i="0"/>
                      <m:t> </m:t>
                    </m:r>
                    <m:r>
                      <m:rPr>
                        <m:nor/>
                      </m:rPr>
                      <a:rPr lang="it-IT" sz="1600" i="0"/>
                      <m:t>way</m:t>
                    </m:r>
                    <m:r>
                      <m:rPr>
                        <m:nor/>
                      </m:rPr>
                      <a:rPr lang="it-IT" sz="1600" i="0"/>
                      <m:t>  </m:t>
                    </m:r>
                    <m:sSup>
                      <m:sSupPr>
                        <m:ctrlPr>
                          <a:rPr lang="it-IT" sz="1600" i="1">
                            <a:latin typeface="Cambria Math" panose="02040503050406030204" pitchFamily="18" charset="0"/>
                          </a:rPr>
                        </m:ctrlPr>
                      </m:sSupPr>
                      <m:e>
                        <m:r>
                          <a:rPr lang="it-IT" sz="1600" i="1">
                            <a:latin typeface="Cambria Math" panose="02040503050406030204" pitchFamily="18" charset="0"/>
                          </a:rPr>
                          <m:t>𝑢</m:t>
                        </m:r>
                      </m:e>
                      <m:sup>
                        <m:r>
                          <a:rPr lang="it-IT" sz="1600" i="1">
                            <a:latin typeface="Cambria Math" panose="02040503050406030204" pitchFamily="18" charset="0"/>
                          </a:rPr>
                          <m:t>′</m:t>
                        </m:r>
                      </m:sup>
                    </m:sSup>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𝐵</m:t>
                        </m:r>
                      </m:e>
                      <m:sup>
                        <m:r>
                          <a:rPr lang="it-IT" sz="1600" i="1">
                            <a:latin typeface="Cambria Math" panose="02040503050406030204" pitchFamily="18" charset="0"/>
                          </a:rPr>
                          <m:t>†</m:t>
                        </m:r>
                      </m:sup>
                    </m:sSup>
                    <m:r>
                      <a:rPr lang="it-IT" sz="1600" i="1">
                        <a:latin typeface="Cambria Math" panose="02040503050406030204" pitchFamily="18" charset="0"/>
                      </a:rPr>
                      <m:t>𝑣</m:t>
                    </m:r>
                    <m:r>
                      <a:rPr lang="it-IT" sz="1600" b="0" i="0" smtClean="0">
                        <a:latin typeface="Cambria Math" panose="02040503050406030204" pitchFamily="18" charset="0"/>
                      </a:rPr>
                      <m:t>. </m:t>
                    </m:r>
                    <m:r>
                      <m:rPr>
                        <m:nor/>
                      </m:rPr>
                      <a:rPr lang="it-IT" sz="1600" b="0" i="0" smtClean="0"/>
                      <m:t>I</m:t>
                    </m:r>
                  </m:oMath>
                </a14:m>
                <a:r>
                  <a:rPr lang="it-IT" sz="1600" dirty="0"/>
                  <a:t>t </a:t>
                </a:r>
                <a:r>
                  <a:rPr lang="it-IT" sz="1600" dirty="0" err="1"/>
                  <a:t>is</a:t>
                </a:r>
                <a:r>
                  <a:rPr lang="it-IT" sz="1600" dirty="0"/>
                  <a:t> </a:t>
                </a:r>
                <a:r>
                  <a:rPr lang="it-IT" sz="1600" dirty="0" err="1"/>
                  <a:t>used</a:t>
                </a:r>
                <a:r>
                  <a:rPr lang="it-IT" sz="1600" dirty="0"/>
                  <a:t> to compute the component of the control inputs:</a:t>
                </a:r>
              </a:p>
              <a:p>
                <a:pPr marL="0" indent="0" algn="ctr">
                  <a:buNone/>
                </a:pP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𝑢</m:t>
                        </m:r>
                      </m:e>
                      <m:sub>
                        <m:r>
                          <a:rPr lang="it-IT" sz="1400" i="1">
                            <a:latin typeface="Cambria Math" panose="02040503050406030204" pitchFamily="18" charset="0"/>
                          </a:rPr>
                          <m:t>𝑤𝑖</m:t>
                        </m:r>
                      </m:sub>
                    </m:sSub>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30</m:t>
                        </m:r>
                      </m:num>
                      <m:den>
                        <m:r>
                          <a:rPr lang="it-IT" sz="1400" i="1">
                            <a:latin typeface="Cambria Math" panose="02040503050406030204" pitchFamily="18" charset="0"/>
                          </a:rPr>
                          <m:t>𝜋</m:t>
                        </m:r>
                      </m:den>
                    </m:f>
                    <m:r>
                      <a:rPr lang="it-IT" sz="1400" i="1">
                        <a:latin typeface="Cambria Math" panose="02040503050406030204" pitchFamily="18" charset="0"/>
                      </a:rPr>
                      <m:t>∗</m:t>
                    </m:r>
                  </m:oMath>
                </a14:m>
                <a:r>
                  <a:rPr lang="it-IT" sz="1400" dirty="0"/>
                  <a:t> </a:t>
                </a:r>
                <a14:m>
                  <m:oMath xmlns:m="http://schemas.openxmlformats.org/officeDocument/2006/math">
                    <m:rad>
                      <m:radPr>
                        <m:degHide m:val="on"/>
                        <m:ctrlPr>
                          <a:rPr lang="it-IT" sz="1400" i="1" dirty="0">
                            <a:latin typeface="Cambria Math" panose="02040503050406030204" pitchFamily="18" charset="0"/>
                          </a:rPr>
                        </m:ctrlPr>
                      </m:radPr>
                      <m:deg/>
                      <m:e>
                        <m:f>
                          <m:fPr>
                            <m:ctrlPr>
                              <a:rPr lang="it-IT" sz="1400" i="1" dirty="0">
                                <a:latin typeface="Cambria Math" panose="02040503050406030204" pitchFamily="18" charset="0"/>
                              </a:rPr>
                            </m:ctrlPr>
                          </m:fPr>
                          <m:num>
                            <m:d>
                              <m:dPr>
                                <m:begChr m:val="|"/>
                                <m:endChr m:val="|"/>
                                <m:ctrlPr>
                                  <a:rPr lang="it-IT" sz="1400" i="1" dirty="0">
                                    <a:latin typeface="Cambria Math" panose="02040503050406030204" pitchFamily="18" charset="0"/>
                                  </a:rPr>
                                </m:ctrlPr>
                              </m:dPr>
                              <m:e>
                                <m:sSub>
                                  <m:sSubPr>
                                    <m:ctrlPr>
                                      <a:rPr lang="it-IT" sz="1400" i="1" dirty="0">
                                        <a:latin typeface="Cambria Math" panose="02040503050406030204" pitchFamily="18" charset="0"/>
                                      </a:rPr>
                                    </m:ctrlPr>
                                  </m:sSubPr>
                                  <m:e>
                                    <m:r>
                                      <a:rPr lang="it-IT" sz="1400" i="1" dirty="0">
                                        <a:latin typeface="Cambria Math" panose="02040503050406030204" pitchFamily="18" charset="0"/>
                                      </a:rPr>
                                      <m:t>𝑓</m:t>
                                    </m:r>
                                  </m:e>
                                  <m:sub>
                                    <m:r>
                                      <a:rPr lang="it-IT" sz="1400" i="1" dirty="0">
                                        <a:latin typeface="Cambria Math" panose="02040503050406030204" pitchFamily="18" charset="0"/>
                                      </a:rPr>
                                      <m:t>𝑝𝑖</m:t>
                                    </m:r>
                                  </m:sub>
                                </m:sSub>
                              </m:e>
                            </m:d>
                          </m:num>
                          <m:den>
                            <m:sSub>
                              <m:sSubPr>
                                <m:ctrlPr>
                                  <a:rPr lang="it-IT" sz="1400" i="1" dirty="0">
                                    <a:latin typeface="Cambria Math" panose="02040503050406030204" pitchFamily="18" charset="0"/>
                                  </a:rPr>
                                </m:ctrlPr>
                              </m:sSubPr>
                              <m:e>
                                <m:r>
                                  <a:rPr lang="it-IT" sz="1400" i="1" dirty="0">
                                    <a:latin typeface="Cambria Math" panose="02040503050406030204" pitchFamily="18" charset="0"/>
                                  </a:rPr>
                                  <m:t>𝑐</m:t>
                                </m:r>
                              </m:e>
                              <m:sub>
                                <m:r>
                                  <a:rPr lang="it-IT" sz="1400" i="1" dirty="0">
                                    <a:latin typeface="Cambria Math" panose="02040503050406030204" pitchFamily="18" charset="0"/>
                                  </a:rPr>
                                  <m:t>𝑓</m:t>
                                </m:r>
                              </m:sub>
                            </m:sSub>
                          </m:den>
                        </m:f>
                      </m:e>
                    </m:rad>
                  </m:oMath>
                </a14:m>
                <a:r>
                  <a:rPr lang="it-IT" sz="1400" dirty="0"/>
                  <a:t>  ,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𝛼</m:t>
                        </m:r>
                      </m:e>
                      <m:sub>
                        <m:r>
                          <a:rPr lang="it-IT" sz="1400" i="1">
                            <a:latin typeface="Cambria Math" panose="02040503050406030204" pitchFamily="18" charset="0"/>
                          </a:rPr>
                          <m:t>𝑖</m:t>
                        </m:r>
                      </m:sub>
                    </m:sSub>
                    <m:r>
                      <a:rPr lang="it-IT" sz="1400" i="1">
                        <a:latin typeface="Cambria Math" panose="02040503050406030204" pitchFamily="18" charset="0"/>
                      </a:rPr>
                      <m:t>=</m:t>
                    </m:r>
                    <m:func>
                      <m:funcPr>
                        <m:ctrlPr>
                          <a:rPr lang="it-IT" sz="1400" i="1">
                            <a:latin typeface="Cambria Math" panose="02040503050406030204" pitchFamily="18" charset="0"/>
                          </a:rPr>
                        </m:ctrlPr>
                      </m:funcPr>
                      <m:fName>
                        <m:sSup>
                          <m:sSupPr>
                            <m:ctrlPr>
                              <a:rPr lang="it-IT" sz="1400" i="1">
                                <a:latin typeface="Cambria Math" panose="02040503050406030204" pitchFamily="18" charset="0"/>
                              </a:rPr>
                            </m:ctrlPr>
                          </m:sSupPr>
                          <m:e>
                            <m:r>
                              <m:rPr>
                                <m:sty m:val="p"/>
                              </m:rPr>
                              <a:rPr lang="it-IT" sz="1400">
                                <a:latin typeface="Cambria Math" panose="02040503050406030204" pitchFamily="18" charset="0"/>
                              </a:rPr>
                              <m:t>tan</m:t>
                            </m:r>
                          </m:e>
                          <m:sup>
                            <m:r>
                              <a:rPr lang="it-IT" sz="1400" i="1">
                                <a:latin typeface="Cambria Math" panose="02040503050406030204" pitchFamily="18" charset="0"/>
                              </a:rPr>
                              <m:t>−1</m:t>
                            </m:r>
                          </m:sup>
                        </m:sSup>
                      </m:fName>
                      <m:e>
                        <m:r>
                          <a:rPr lang="it-IT" sz="1400" i="1">
                            <a:latin typeface="Cambria Math" panose="02040503050406030204" pitchFamily="18" charset="0"/>
                          </a:rPr>
                          <m:t>(</m:t>
                        </m:r>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𝑧</m:t>
                                </m:r>
                              </m:sub>
                            </m:sSub>
                          </m:num>
                          <m:den>
                            <m:rad>
                              <m:radPr>
                                <m:degHide m:val="on"/>
                                <m:ctrlPr>
                                  <a:rPr lang="it-IT" sz="1400" i="1">
                                    <a:latin typeface="Cambria Math" panose="02040503050406030204" pitchFamily="18" charset="0"/>
                                  </a:rPr>
                                </m:ctrlPr>
                              </m:radPr>
                              <m:deg/>
                              <m:e>
                                <m:sSup>
                                  <m:sSupPr>
                                    <m:ctrlPr>
                                      <a:rPr lang="it-IT" sz="1400" i="1">
                                        <a:latin typeface="Cambria Math" panose="02040503050406030204" pitchFamily="18" charset="0"/>
                                      </a:rPr>
                                    </m:ctrlPr>
                                  </m:sSup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𝑥</m:t>
                                        </m:r>
                                      </m:sub>
                                    </m:sSub>
                                  </m:e>
                                  <m:sup>
                                    <m:r>
                                      <a:rPr lang="it-IT" sz="1400" i="1">
                                        <a:latin typeface="Cambria Math" panose="02040503050406030204" pitchFamily="18" charset="0"/>
                                      </a:rPr>
                                      <m:t>2</m:t>
                                    </m:r>
                                  </m:sup>
                                </m:sSup>
                                <m:r>
                                  <a:rPr lang="it-IT" sz="1400" i="1">
                                    <a:latin typeface="Cambria Math" panose="02040503050406030204" pitchFamily="18" charset="0"/>
                                  </a:rPr>
                                  <m:t>+</m:t>
                                </m:r>
                                <m:sSup>
                                  <m:sSupPr>
                                    <m:ctrlPr>
                                      <a:rPr lang="it-IT" sz="1400" i="1">
                                        <a:latin typeface="Cambria Math" panose="02040503050406030204" pitchFamily="18" charset="0"/>
                                      </a:rPr>
                                    </m:ctrlPr>
                                  </m:sSup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𝑦</m:t>
                                        </m:r>
                                      </m:sub>
                                    </m:sSub>
                                  </m:e>
                                  <m:sup>
                                    <m:r>
                                      <a:rPr lang="it-IT" sz="1400" i="1">
                                        <a:latin typeface="Cambria Math" panose="02040503050406030204" pitchFamily="18" charset="0"/>
                                      </a:rPr>
                                      <m:t>2</m:t>
                                    </m:r>
                                  </m:sup>
                                </m:sSup>
                              </m:e>
                            </m:rad>
                          </m:den>
                        </m:f>
                        <m:r>
                          <a:rPr lang="it-IT" sz="1400" i="1">
                            <a:latin typeface="Cambria Math" panose="02040503050406030204" pitchFamily="18" charset="0"/>
                          </a:rPr>
                          <m:t>)</m:t>
                        </m:r>
                      </m:e>
                    </m:func>
                  </m:oMath>
                </a14:m>
                <a:endParaRPr lang="it-IT" sz="1600" dirty="0"/>
              </a:p>
              <a:p>
                <a:pPr marL="0" indent="0">
                  <a:buNone/>
                </a:pPr>
                <a:r>
                  <a:rPr lang="en-US" sz="1600" dirty="0"/>
                  <a:t>Input limits enforced via nonlinear mapping </a:t>
                </a:r>
                <a14:m>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𝑚𝑖𝑛</m:t>
                        </m:r>
                      </m:sub>
                    </m:sSub>
                    <m:r>
                      <a:rPr lang="it-IT" sz="1600" i="1">
                        <a:latin typeface="Cambria Math" panose="02040503050406030204" pitchFamily="18" charset="0"/>
                      </a:rPr>
                      <m:t>≤</m:t>
                    </m:r>
                    <m:r>
                      <a:rPr lang="it-IT" sz="1600" i="1">
                        <a:latin typeface="Cambria Math" panose="02040503050406030204" pitchFamily="18" charset="0"/>
                      </a:rPr>
                      <m:t>h</m:t>
                    </m:r>
                    <m:d>
                      <m:dPr>
                        <m:ctrlPr>
                          <a:rPr lang="it-IT" sz="1600" i="1">
                            <a:latin typeface="Cambria Math" panose="02040503050406030204" pitchFamily="18" charset="0"/>
                          </a:rPr>
                        </m:ctrlPr>
                      </m:dPr>
                      <m:e>
                        <m:r>
                          <a:rPr lang="it-IT" sz="1600" i="1">
                            <a:latin typeface="Cambria Math" panose="02040503050406030204" pitchFamily="18" charset="0"/>
                          </a:rPr>
                          <m:t>𝑣</m:t>
                        </m:r>
                      </m:e>
                    </m:d>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𝑚𝑎𝑥</m:t>
                        </m:r>
                      </m:sub>
                    </m:sSub>
                  </m:oMath>
                </a14:m>
                <a:r>
                  <a:rPr lang="en-US" sz="1600" dirty="0"/>
                  <a:t> ensures feasible wrench commands mapped to physical motor speeds and tilt angles.</a:t>
                </a:r>
                <a:endParaRPr lang="en-US" sz="1600" b="1" dirty="0"/>
              </a:p>
              <a:p>
                <a:pPr marL="0" indent="0">
                  <a:buNone/>
                </a:pPr>
                <a:r>
                  <a:rPr lang="en-US" sz="1600" b="1" dirty="0">
                    <a:solidFill>
                      <a:srgbClr val="C00000"/>
                    </a:solidFill>
                  </a:rPr>
                  <a:t>In simulation: </a:t>
                </a:r>
                <a:r>
                  <a:rPr lang="en-US" sz="1600" dirty="0"/>
                  <a:t>wrench </a:t>
                </a:r>
                <a:r>
                  <a:rPr lang="en-US" sz="1600" i="1" dirty="0"/>
                  <a:t>v</a:t>
                </a:r>
                <a:r>
                  <a:rPr lang="en-US" sz="1600" dirty="0"/>
                  <a:t> is applied directly, bypassing motor dynamics.</a:t>
                </a:r>
              </a:p>
              <a:p>
                <a:pPr marL="0" indent="0">
                  <a:buNone/>
                </a:pPr>
                <a:r>
                  <a:rPr lang="en-US" sz="1600" b="1" dirty="0">
                    <a:solidFill>
                      <a:srgbClr val="C00000"/>
                    </a:solidFill>
                  </a:rPr>
                  <a:t>In real systems</a:t>
                </a:r>
                <a:r>
                  <a:rPr lang="en-US" sz="1600" dirty="0">
                    <a:solidFill>
                      <a:srgbClr val="C00000"/>
                    </a:solidFill>
                  </a:rPr>
                  <a:t>: </a:t>
                </a:r>
                <a:r>
                  <a:rPr lang="en-US" sz="1600" dirty="0"/>
                  <a:t>constraints are enforced on actual inputs </a:t>
                </a:r>
                <a:r>
                  <a:rPr lang="en-US" sz="1600" i="1" dirty="0"/>
                  <a:t>u</a:t>
                </a:r>
                <a:r>
                  <a:rPr lang="en-US" sz="1600" dirty="0"/>
                  <a:t>, ensuring safe operation.</a:t>
                </a:r>
              </a:p>
            </p:txBody>
          </p:sp>
        </mc:Choice>
        <mc:Fallback>
          <p:sp>
            <p:nvSpPr>
              <p:cNvPr id="5" name="CasellaDiTesto 4">
                <a:extLst>
                  <a:ext uri="{FF2B5EF4-FFF2-40B4-BE49-F238E27FC236}">
                    <a16:creationId xmlns:a16="http://schemas.microsoft.com/office/drawing/2014/main" id="{4BBB3F8E-192B-56E2-7993-F0780F18F1A8}"/>
                  </a:ext>
                </a:extLst>
              </p:cNvPr>
              <p:cNvSpPr txBox="1">
                <a:spLocks noRot="1" noChangeAspect="1" noMove="1" noResize="1" noEditPoints="1" noAdjustHandles="1" noChangeArrowheads="1" noChangeShapeType="1" noTextEdit="1"/>
              </p:cNvSpPr>
              <p:nvPr/>
            </p:nvSpPr>
            <p:spPr>
              <a:xfrm>
                <a:off x="-18935" y="4542563"/>
                <a:ext cx="11873874" cy="2256836"/>
              </a:xfrm>
              <a:prstGeom prst="rect">
                <a:avLst/>
              </a:prstGeom>
              <a:blipFill>
                <a:blip r:embed="rId5"/>
                <a:stretch>
                  <a:fillRect l="-308" b="-2432"/>
                </a:stretch>
              </a:blipFill>
            </p:spPr>
            <p:txBody>
              <a:bodyPr/>
              <a:lstStyle/>
              <a:p>
                <a:r>
                  <a:rPr lang="it-IT">
                    <a:noFill/>
                  </a:rPr>
                  <a:t> </a:t>
                </a:r>
              </a:p>
            </p:txBody>
          </p:sp>
        </mc:Fallback>
      </mc:AlternateContent>
    </p:spTree>
    <p:extLst>
      <p:ext uri="{BB962C8B-B14F-4D97-AF65-F5344CB8AC3E}">
        <p14:creationId xmlns:p14="http://schemas.microsoft.com/office/powerpoint/2010/main" val="91402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0A37EE-6ACC-8FD0-D9FD-DC973597E4A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4231258-61DC-3424-0BD7-D4BE00E457B2}"/>
              </a:ext>
            </a:extLst>
          </p:cNvPr>
          <p:cNvSpPr>
            <a:spLocks noGrp="1"/>
          </p:cNvSpPr>
          <p:nvPr>
            <p:ph type="title"/>
          </p:nvPr>
        </p:nvSpPr>
        <p:spPr>
          <a:xfrm>
            <a:off x="91439" y="353568"/>
            <a:ext cx="5166360" cy="1929384"/>
          </a:xfrm>
        </p:spPr>
        <p:txBody>
          <a:bodyPr vert="horz" lIns="91440" tIns="45720" rIns="91440" bIns="45720" rtlCol="0" anchor="ctr">
            <a:noAutofit/>
          </a:bodyPr>
          <a:lstStyle/>
          <a:p>
            <a:pPr algn="ctr"/>
            <a:r>
              <a:rPr lang="en-US" sz="3600" dirty="0" err="1">
                <a:solidFill>
                  <a:srgbClr val="C00000"/>
                </a:solidFill>
                <a:latin typeface="Century Gothic" panose="020B0502020202020204" pitchFamily="34" charset="0"/>
              </a:rPr>
              <a:t>Tiliting</a:t>
            </a:r>
            <a:r>
              <a:rPr lang="en-US" sz="3600" dirty="0">
                <a:solidFill>
                  <a:srgbClr val="C00000"/>
                </a:solidFill>
                <a:latin typeface="Century Gothic" panose="020B0502020202020204" pitchFamily="34" charset="0"/>
              </a:rPr>
              <a:t> control with </a:t>
            </a:r>
            <a:r>
              <a:rPr lang="en-US" sz="3600" dirty="0" err="1">
                <a:solidFill>
                  <a:srgbClr val="C00000"/>
                </a:solidFill>
                <a:latin typeface="Century Gothic" panose="020B0502020202020204" pitchFamily="34" charset="0"/>
              </a:rPr>
              <a:t>Holocopter</a:t>
            </a:r>
            <a:r>
              <a:rPr lang="en-US" sz="3600" dirty="0">
                <a:solidFill>
                  <a:srgbClr val="C00000"/>
                </a:solidFill>
                <a:latin typeface="Century Gothic" panose="020B0502020202020204" pitchFamily="34" charset="0"/>
              </a:rPr>
              <a:t> approach: Square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13A04B4E-B378-10D1-C613-EE18734197F7}"/>
              </a:ext>
            </a:extLst>
          </p:cNvPr>
          <p:cNvSpPr txBox="1"/>
          <p:nvPr/>
        </p:nvSpPr>
        <p:spPr>
          <a:xfrm>
            <a:off x="5298948" y="353568"/>
            <a:ext cx="6848855" cy="1929384"/>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00" dirty="0"/>
              <a:t>In the vertical ascent phase, the position, linear velocity, and linear acceleration errors are larger along the z-axis. Along the x and y axes, these errors exhibit more oscillatory behavior during the square segments. </a:t>
            </a:r>
          </a:p>
          <a:p>
            <a:pPr marL="171450" indent="-171450">
              <a:lnSpc>
                <a:spcPct val="90000"/>
              </a:lnSpc>
              <a:spcAft>
                <a:spcPts val="600"/>
              </a:spcAft>
              <a:buFont typeface="Arial" panose="020B0604020202020204" pitchFamily="34" charset="0"/>
              <a:buChar char="•"/>
            </a:pPr>
            <a:r>
              <a:rPr lang="en-US" sz="1500" dirty="0"/>
              <a:t>As for orientation, angular velocity, and angular acceleration errors, they increase significantly once the UAV enters the square trajectory. In the first side of the square (10–20 s), only a roll motion is commanded, so there is only a small pitch error . In the subsequent sides, where both roll and pitch are actively commanded, angular errors appear along both x and y as expected. The simultaneous variation of roll and pitch produces coupling effects that also result in angular errors around the z-axis.</a:t>
            </a:r>
          </a:p>
        </p:txBody>
      </p:sp>
      <p:pic>
        <p:nvPicPr>
          <p:cNvPr id="7" name="Immagine 6">
            <a:extLst>
              <a:ext uri="{FF2B5EF4-FFF2-40B4-BE49-F238E27FC236}">
                <a16:creationId xmlns:a16="http://schemas.microsoft.com/office/drawing/2014/main" id="{E94D6735-4CAC-24C7-C2C9-9628BC3F973E}"/>
              </a:ext>
            </a:extLst>
          </p:cNvPr>
          <p:cNvPicPr>
            <a:picLocks noChangeAspect="1"/>
          </p:cNvPicPr>
          <p:nvPr/>
        </p:nvPicPr>
        <p:blipFill>
          <a:blip r:embed="rId2"/>
          <a:stretch>
            <a:fillRect/>
          </a:stretch>
        </p:blipFill>
        <p:spPr>
          <a:xfrm>
            <a:off x="575710" y="2574036"/>
            <a:ext cx="5210022" cy="4050792"/>
          </a:xfrm>
          <a:prstGeom prst="rect">
            <a:avLst/>
          </a:prstGeom>
        </p:spPr>
      </p:pic>
      <p:pic>
        <p:nvPicPr>
          <p:cNvPr id="4" name="Immagine 3">
            <a:extLst>
              <a:ext uri="{FF2B5EF4-FFF2-40B4-BE49-F238E27FC236}">
                <a16:creationId xmlns:a16="http://schemas.microsoft.com/office/drawing/2014/main" id="{72C83254-89F9-1591-F08E-B383E2FC8AB6}"/>
              </a:ext>
            </a:extLst>
          </p:cNvPr>
          <p:cNvPicPr>
            <a:picLocks noChangeAspect="1"/>
          </p:cNvPicPr>
          <p:nvPr/>
        </p:nvPicPr>
        <p:blipFill>
          <a:blip r:embed="rId3"/>
          <a:stretch>
            <a:fillRect/>
          </a:stretch>
        </p:blipFill>
        <p:spPr>
          <a:xfrm>
            <a:off x="6201842" y="2574036"/>
            <a:ext cx="5414448" cy="4128516"/>
          </a:xfrm>
          <a:prstGeom prst="rect">
            <a:avLst/>
          </a:prstGeom>
        </p:spPr>
      </p:pic>
    </p:spTree>
    <p:extLst>
      <p:ext uri="{BB962C8B-B14F-4D97-AF65-F5344CB8AC3E}">
        <p14:creationId xmlns:p14="http://schemas.microsoft.com/office/powerpoint/2010/main" val="146002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293BE-1D0F-E46E-E34A-CB60DABA463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DD825F4-16FB-FE53-D8A6-07BC8E1ECD23}"/>
              </a:ext>
            </a:extLst>
          </p:cNvPr>
          <p:cNvSpPr>
            <a:spLocks noGrp="1"/>
          </p:cNvSpPr>
          <p:nvPr>
            <p:ph type="title"/>
          </p:nvPr>
        </p:nvSpPr>
        <p:spPr>
          <a:xfrm>
            <a:off x="256891" y="363474"/>
            <a:ext cx="4927756" cy="1929384"/>
          </a:xfrm>
        </p:spPr>
        <p:txBody>
          <a:bodyPr vert="horz" lIns="91440" tIns="45720" rIns="91440" bIns="45720" rtlCol="0" anchor="ctr">
            <a:noAutofit/>
          </a:bodyPr>
          <a:lstStyle/>
          <a:p>
            <a:pPr algn="ctr"/>
            <a:r>
              <a:rPr lang="en-US" sz="3600" dirty="0" err="1">
                <a:solidFill>
                  <a:srgbClr val="C00000"/>
                </a:solidFill>
                <a:latin typeface="Century Gothic" panose="020B0502020202020204" pitchFamily="34" charset="0"/>
              </a:rPr>
              <a:t>Tiliting</a:t>
            </a:r>
            <a:r>
              <a:rPr lang="en-US" sz="3600" dirty="0">
                <a:solidFill>
                  <a:srgbClr val="C00000"/>
                </a:solidFill>
                <a:latin typeface="Century Gothic" panose="020B0502020202020204" pitchFamily="34" charset="0"/>
              </a:rPr>
              <a:t> control with </a:t>
            </a:r>
            <a:r>
              <a:rPr lang="en-US" sz="3600" dirty="0" err="1">
                <a:solidFill>
                  <a:srgbClr val="C00000"/>
                </a:solidFill>
                <a:latin typeface="Century Gothic" panose="020B0502020202020204" pitchFamily="34" charset="0"/>
              </a:rPr>
              <a:t>Holocopter</a:t>
            </a:r>
            <a:r>
              <a:rPr lang="en-US" sz="3600" dirty="0">
                <a:solidFill>
                  <a:srgbClr val="C00000"/>
                </a:solidFill>
                <a:latin typeface="Century Gothic" panose="020B0502020202020204" pitchFamily="34" charset="0"/>
              </a:rPr>
              <a:t> approach: Circular trajectory results</a:t>
            </a:r>
          </a:p>
        </p:txBody>
      </p:sp>
      <p:sp>
        <p:nvSpPr>
          <p:cNvPr id="3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F61AA846-1A3D-E64D-B2BF-C00FCDF89AB2}"/>
              </a:ext>
            </a:extLst>
          </p:cNvPr>
          <p:cNvSpPr txBox="1"/>
          <p:nvPr/>
        </p:nvSpPr>
        <p:spPr>
          <a:xfrm>
            <a:off x="5367527" y="286384"/>
            <a:ext cx="6821425" cy="1929384"/>
          </a:xfrm>
          <a:prstGeom prst="rect">
            <a:avLst/>
          </a:prstGeom>
        </p:spPr>
        <p:txBody>
          <a:bodyPr vert="horz" lIns="91440" tIns="45720" rIns="91440" bIns="45720" rtlCol="0" anchor="ctr">
            <a:normAutofit/>
          </a:bodyPr>
          <a:lstStyle/>
          <a:p>
            <a:pPr marL="171450" indent="-171450">
              <a:lnSpc>
                <a:spcPct val="90000"/>
              </a:lnSpc>
              <a:spcAft>
                <a:spcPts val="600"/>
              </a:spcAft>
              <a:buFont typeface="Arial" panose="020B0604020202020204" pitchFamily="34" charset="0"/>
              <a:buChar char="•"/>
            </a:pPr>
            <a:r>
              <a:rPr lang="en-US" sz="1500" dirty="0"/>
              <a:t>The linear error profiles are overall similar to those in the </a:t>
            </a:r>
            <a:r>
              <a:rPr lang="en-US" sz="1500"/>
              <a:t>square</a:t>
            </a:r>
            <a:r>
              <a:rPr lang="en-US" sz="1500" dirty="0"/>
              <a:t> trajectory. However, at the transition between the vertical ascent and the beginning of the circular path, we observe significant peaks in the linear errors along x and y.</a:t>
            </a:r>
          </a:p>
          <a:p>
            <a:pPr marL="171450" indent="-171450">
              <a:lnSpc>
                <a:spcPct val="90000"/>
              </a:lnSpc>
              <a:spcAft>
                <a:spcPts val="600"/>
              </a:spcAft>
              <a:buFont typeface="Arial" panose="020B0604020202020204" pitchFamily="34" charset="0"/>
              <a:buChar char="•"/>
            </a:pPr>
            <a:r>
              <a:rPr lang="en-US" sz="1500" dirty="0"/>
              <a:t>Regarding angular errors, they remain negligible during the vertical segment, similar to the square case. They begin increasing at the start of the circular motion (10 s). The angular errors exhibit a transient increase, followed by damped oscillations. </a:t>
            </a:r>
          </a:p>
        </p:txBody>
      </p:sp>
      <p:pic>
        <p:nvPicPr>
          <p:cNvPr id="7" name="Immagine 6">
            <a:extLst>
              <a:ext uri="{FF2B5EF4-FFF2-40B4-BE49-F238E27FC236}">
                <a16:creationId xmlns:a16="http://schemas.microsoft.com/office/drawing/2014/main" id="{C0D726B7-3131-C098-4229-B446D3994255}"/>
              </a:ext>
            </a:extLst>
          </p:cNvPr>
          <p:cNvPicPr>
            <a:picLocks noChangeAspect="1"/>
          </p:cNvPicPr>
          <p:nvPr/>
        </p:nvPicPr>
        <p:blipFill>
          <a:blip r:embed="rId2"/>
          <a:stretch>
            <a:fillRect/>
          </a:stretch>
        </p:blipFill>
        <p:spPr>
          <a:xfrm>
            <a:off x="488541" y="2386584"/>
            <a:ext cx="5317900" cy="4147962"/>
          </a:xfrm>
          <a:prstGeom prst="rect">
            <a:avLst/>
          </a:prstGeom>
        </p:spPr>
      </p:pic>
      <p:pic>
        <p:nvPicPr>
          <p:cNvPr id="4" name="Immagine 3">
            <a:extLst>
              <a:ext uri="{FF2B5EF4-FFF2-40B4-BE49-F238E27FC236}">
                <a16:creationId xmlns:a16="http://schemas.microsoft.com/office/drawing/2014/main" id="{0CE62EB5-A2F9-ACFA-B2BA-764A0D761A7B}"/>
              </a:ext>
            </a:extLst>
          </p:cNvPr>
          <p:cNvPicPr>
            <a:picLocks noChangeAspect="1"/>
          </p:cNvPicPr>
          <p:nvPr/>
        </p:nvPicPr>
        <p:blipFill>
          <a:blip r:embed="rId3"/>
          <a:stretch>
            <a:fillRect/>
          </a:stretch>
        </p:blipFill>
        <p:spPr>
          <a:xfrm>
            <a:off x="6160721" y="2350008"/>
            <a:ext cx="5673950" cy="4184538"/>
          </a:xfrm>
          <a:prstGeom prst="rect">
            <a:avLst/>
          </a:prstGeom>
        </p:spPr>
      </p:pic>
      <p:sp>
        <p:nvSpPr>
          <p:cNvPr id="10" name="CasellaDiTesto 9">
            <a:extLst>
              <a:ext uri="{FF2B5EF4-FFF2-40B4-BE49-F238E27FC236}">
                <a16:creationId xmlns:a16="http://schemas.microsoft.com/office/drawing/2014/main" id="{8C40F523-ED14-8322-DC1C-7B7495F0F92B}"/>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150748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CA5931D-99D3-5B41-9597-BB1C5A85EC7F}"/>
              </a:ext>
            </a:extLst>
          </p:cNvPr>
          <p:cNvSpPr/>
          <p:nvPr/>
        </p:nvSpPr>
        <p:spPr>
          <a:xfrm>
            <a:off x="0" y="-33455"/>
            <a:ext cx="9737124" cy="6924909"/>
          </a:xfrm>
          <a:prstGeom prst="rect">
            <a:avLst/>
          </a:prstGeom>
          <a:solidFill>
            <a:schemeClr val="bg1"/>
          </a:solidFill>
        </p:spPr>
        <p:txBody>
          <a:bodyPr wrap="square">
            <a:spAutoFit/>
          </a:bodyPr>
          <a:lstStyle/>
          <a:p>
            <a:pPr>
              <a:spcAft>
                <a:spcPts val="600"/>
              </a:spcAft>
            </a:pPr>
            <a:r>
              <a:rPr lang="en-GB" sz="2600" noProof="0" dirty="0">
                <a:solidFill>
                  <a:srgbClr val="C00000"/>
                </a:solidFill>
                <a:latin typeface="Century Gothic"/>
                <a:cs typeface="Century Gothic"/>
              </a:rPr>
              <a:t>SUMMARY</a:t>
            </a:r>
          </a:p>
          <a:p>
            <a:pPr marL="342900" lvl="0" indent="-342900">
              <a:lnSpc>
                <a:spcPct val="150000"/>
              </a:lnSpc>
              <a:spcBef>
                <a:spcPct val="20000"/>
              </a:spcBef>
              <a:buClr>
                <a:srgbClr val="FFDC00"/>
              </a:buClr>
              <a:buSzPct val="70000"/>
              <a:buFont typeface="Wingdings" pitchFamily="2" charset="2"/>
              <a:buChar char="u"/>
            </a:pPr>
            <a:r>
              <a:rPr lang="en-GB" sz="2000" dirty="0">
                <a:latin typeface="Century Gothic" pitchFamily="34" charset="0"/>
              </a:rPr>
              <a:t>Introduction</a:t>
            </a: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Planner</a:t>
            </a: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Coplanar UAV </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Hierarchical</a:t>
            </a:r>
            <a:r>
              <a:rPr lang="en-GB" noProof="0" dirty="0">
                <a:latin typeface="Century Gothic" pitchFamily="34" charset="0"/>
              </a:rPr>
              <a:t> Control</a:t>
            </a:r>
          </a:p>
          <a:p>
            <a:pPr marL="800100" lvl="1" indent="-342900">
              <a:lnSpc>
                <a:spcPct val="150000"/>
              </a:lnSpc>
              <a:spcBef>
                <a:spcPct val="20000"/>
              </a:spcBef>
              <a:buClr>
                <a:srgbClr val="971720"/>
              </a:buClr>
              <a:buSzPct val="70000"/>
              <a:buFont typeface="Wingdings" pitchFamily="2" charset="2"/>
              <a:buChar char="u"/>
            </a:pPr>
            <a:r>
              <a:rPr lang="en-GB" noProof="0" dirty="0">
                <a:latin typeface="Century Gothic" pitchFamily="34" charset="0"/>
              </a:rPr>
              <a:t>Adaptive Sliding Mode Control</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nominal </a:t>
            </a:r>
            <a:r>
              <a:rPr lang="en-GB">
                <a:latin typeface="Century Gothic" pitchFamily="34" charset="0"/>
              </a:rPr>
              <a:t>condition</a:t>
            </a:r>
            <a:endParaRPr lang="en-GB"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noProof="0" dirty="0">
                <a:latin typeface="Century Gothic" pitchFamily="34" charset="0"/>
              </a:rPr>
              <a:t>Results with an e</a:t>
            </a:r>
            <a:r>
              <a:rPr lang="en-GB" dirty="0" err="1">
                <a:latin typeface="Century Gothic" pitchFamily="34" charset="0"/>
              </a:rPr>
              <a:t>xternal</a:t>
            </a:r>
            <a:r>
              <a:rPr lang="en-GB" dirty="0">
                <a:latin typeface="Century Gothic" pitchFamily="34" charset="0"/>
              </a:rPr>
              <a:t> disturbance</a:t>
            </a:r>
            <a:endParaRPr lang="en-GB" noProof="0" dirty="0">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r>
              <a:rPr lang="en-GB" sz="2000" dirty="0">
                <a:latin typeface="Century Gothic" pitchFamily="34" charset="0"/>
              </a:rPr>
              <a:t>Tilting UAV</a:t>
            </a:r>
            <a:endParaRPr lang="en-GB" sz="2000" noProof="0"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kern="100" dirty="0" err="1">
                <a:latin typeface="Century Gothic" panose="020B0502020202020204" pitchFamily="34" charset="0"/>
                <a:ea typeface="Aptos" panose="020B0004020202020204" pitchFamily="34" charset="0"/>
                <a:cs typeface="Arial" panose="020B0604020202020204" pitchFamily="34" charset="0"/>
              </a:rPr>
              <a:t>Holocopter</a:t>
            </a:r>
            <a:r>
              <a:rPr lang="en-GB" kern="100" dirty="0">
                <a:latin typeface="Century Gothic" panose="020B0502020202020204" pitchFamily="34" charset="0"/>
                <a:ea typeface="Aptos" panose="020B0004020202020204" pitchFamily="34" charset="0"/>
                <a:cs typeface="Arial" panose="020B0604020202020204" pitchFamily="34" charset="0"/>
              </a:rPr>
              <a:t> approach</a:t>
            </a:r>
          </a:p>
          <a:p>
            <a:pPr marL="800100" lvl="1" indent="-342900">
              <a:lnSpc>
                <a:spcPct val="150000"/>
              </a:lnSpc>
              <a:spcBef>
                <a:spcPct val="20000"/>
              </a:spcBef>
              <a:buClr>
                <a:srgbClr val="971720"/>
              </a:buClr>
              <a:buSzPct val="70000"/>
              <a:buFont typeface="Wingdings" pitchFamily="2" charset="2"/>
              <a:buChar char="u"/>
            </a:pPr>
            <a:r>
              <a:rPr lang="en-GB" kern="100" noProof="0" dirty="0">
                <a:latin typeface="Century Gothic" panose="020B0502020202020204" pitchFamily="34" charset="0"/>
                <a:cs typeface="Arial" panose="020B0604020202020204" pitchFamily="34" charset="0"/>
              </a:rPr>
              <a:t>N</a:t>
            </a:r>
            <a:r>
              <a:rPr lang="en-GB" kern="100" dirty="0">
                <a:latin typeface="Century Gothic" panose="020B0502020202020204" pitchFamily="34" charset="0"/>
                <a:cs typeface="Arial" panose="020B0604020202020204" pitchFamily="34" charset="0"/>
              </a:rPr>
              <a:t>on Linear Model Predictive Control</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nominal </a:t>
            </a:r>
            <a:r>
              <a:rPr lang="en-GB">
                <a:latin typeface="Century Gothic" pitchFamily="34" charset="0"/>
              </a:rPr>
              <a:t>condition</a:t>
            </a:r>
            <a:endParaRPr lang="en-GB"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an external disturbance</a:t>
            </a:r>
            <a:endParaRPr lang="en-GB" noProof="0" dirty="0">
              <a:latin typeface="Century Gothic" panose="020B0502020202020204" pitchFamily="34" charset="0"/>
            </a:endParaRP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Conclusion</a:t>
            </a:r>
          </a:p>
        </p:txBody>
      </p:sp>
    </p:spTree>
    <p:extLst>
      <p:ext uri="{BB962C8B-B14F-4D97-AF65-F5344CB8AC3E}">
        <p14:creationId xmlns:p14="http://schemas.microsoft.com/office/powerpoint/2010/main" val="268296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F4A476-A8B3-9108-A2D8-0ABAA418E81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638684D-AF5F-9336-D514-B0319BDBD00A}"/>
              </a:ext>
            </a:extLst>
          </p:cNvPr>
          <p:cNvSpPr>
            <a:spLocks noGrp="1"/>
          </p:cNvSpPr>
          <p:nvPr>
            <p:ph type="title"/>
          </p:nvPr>
        </p:nvSpPr>
        <p:spPr>
          <a:xfrm>
            <a:off x="237744" y="457200"/>
            <a:ext cx="4736592"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NL Model Predictive Control: Square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B33FC309-153A-B45E-22E2-F5E6A042F37D}"/>
              </a:ext>
            </a:extLst>
          </p:cNvPr>
          <p:cNvSpPr txBox="1"/>
          <p:nvPr/>
        </p:nvSpPr>
        <p:spPr>
          <a:xfrm>
            <a:off x="5315713" y="457200"/>
            <a:ext cx="6876287" cy="1929384"/>
          </a:xfrm>
          <a:prstGeom prst="rect">
            <a:avLst/>
          </a:prstGeom>
        </p:spPr>
        <p:txBody>
          <a:bodyPr vert="horz" lIns="91440" tIns="45720" rIns="91440" bIns="45720" rtlCol="0" anchor="ctr">
            <a:noAutofit/>
          </a:bodyPr>
          <a:lstStyle/>
          <a:p>
            <a:pPr marL="342900" indent="-342900">
              <a:lnSpc>
                <a:spcPct val="90000"/>
              </a:lnSpc>
              <a:spcAft>
                <a:spcPts val="600"/>
              </a:spcAft>
              <a:buFont typeface="Arial" panose="020B0604020202020204" pitchFamily="34" charset="0"/>
              <a:buChar char="•"/>
            </a:pPr>
            <a:r>
              <a:rPr lang="en-US" sz="1550" dirty="0"/>
              <a:t>The orientation error around the z-axis stabilizes around approximately 0.17 rad, while the x and y components settle to small values close to zero. </a:t>
            </a:r>
          </a:p>
          <a:p>
            <a:pPr marL="342900" indent="-342900">
              <a:lnSpc>
                <a:spcPct val="90000"/>
              </a:lnSpc>
              <a:spcAft>
                <a:spcPts val="600"/>
              </a:spcAft>
              <a:buFont typeface="Arial" panose="020B0604020202020204" pitchFamily="34" charset="0"/>
              <a:buChar char="•"/>
            </a:pPr>
            <a:r>
              <a:rPr lang="en-US" sz="1550" dirty="0"/>
              <a:t>For the position error, the x and y components converge to zero, but the z component stabilizes around approximately 0.004 m. Furthermore, each axis is affected </a:t>
            </a:r>
            <a:r>
              <a:rPr lang="en-US" sz="1550"/>
              <a:t>by error only</a:t>
            </a:r>
            <a:r>
              <a:rPr lang="en-US" sz="1550" dirty="0"/>
              <a:t> during the corresponding motion segment. </a:t>
            </a:r>
          </a:p>
          <a:p>
            <a:pPr marL="342900" indent="-342900">
              <a:lnSpc>
                <a:spcPct val="90000"/>
              </a:lnSpc>
              <a:spcAft>
                <a:spcPts val="600"/>
              </a:spcAft>
              <a:buFont typeface="Arial" panose="020B0604020202020204" pitchFamily="34" charset="0"/>
              <a:buChar char="•"/>
            </a:pPr>
            <a:r>
              <a:rPr lang="en-US" sz="1550" dirty="0"/>
              <a:t>For the linear velocity errors, we observe high-frequency oscillations at the beginning of the simulation. This behavior is primarily due to the weight configuration within the NMPC cost function.</a:t>
            </a:r>
          </a:p>
        </p:txBody>
      </p:sp>
      <p:pic>
        <p:nvPicPr>
          <p:cNvPr id="8" name="Immagine 7" descr="Immagine che contiene testo, schermata, linea, Diagramma&#10;&#10;Il contenuto generato dall'IA potrebbe non essere corretto.">
            <a:extLst>
              <a:ext uri="{FF2B5EF4-FFF2-40B4-BE49-F238E27FC236}">
                <a16:creationId xmlns:a16="http://schemas.microsoft.com/office/drawing/2014/main" id="{7F7A2F0F-F388-A55D-66BF-43650033E249}"/>
              </a:ext>
            </a:extLst>
          </p:cNvPr>
          <p:cNvPicPr>
            <a:picLocks noChangeAspect="1"/>
          </p:cNvPicPr>
          <p:nvPr/>
        </p:nvPicPr>
        <p:blipFill>
          <a:blip r:embed="rId2"/>
          <a:stretch>
            <a:fillRect/>
          </a:stretch>
        </p:blipFill>
        <p:spPr>
          <a:xfrm>
            <a:off x="426480" y="2577127"/>
            <a:ext cx="5270232" cy="4163484"/>
          </a:xfrm>
          <a:prstGeom prst="rect">
            <a:avLst/>
          </a:prstGeom>
        </p:spPr>
      </p:pic>
      <p:pic>
        <p:nvPicPr>
          <p:cNvPr id="5" name="Immagine 4" descr="Immagine che contiene diagramma, testo, linea, Diagramma&#10;&#10;Il contenuto generato dall'IA potrebbe non essere corretto.">
            <a:extLst>
              <a:ext uri="{FF2B5EF4-FFF2-40B4-BE49-F238E27FC236}">
                <a16:creationId xmlns:a16="http://schemas.microsoft.com/office/drawing/2014/main" id="{8291EF00-93B5-81E9-538C-7E140F4EF90B}"/>
              </a:ext>
            </a:extLst>
          </p:cNvPr>
          <p:cNvPicPr>
            <a:picLocks noChangeAspect="1"/>
          </p:cNvPicPr>
          <p:nvPr/>
        </p:nvPicPr>
        <p:blipFill>
          <a:blip r:embed="rId3"/>
          <a:stretch>
            <a:fillRect/>
          </a:stretch>
        </p:blipFill>
        <p:spPr>
          <a:xfrm>
            <a:off x="6281928" y="2577127"/>
            <a:ext cx="5564216" cy="4228805"/>
          </a:xfrm>
          <a:prstGeom prst="rect">
            <a:avLst/>
          </a:prstGeom>
        </p:spPr>
      </p:pic>
    </p:spTree>
    <p:extLst>
      <p:ext uri="{BB962C8B-B14F-4D97-AF65-F5344CB8AC3E}">
        <p14:creationId xmlns:p14="http://schemas.microsoft.com/office/powerpoint/2010/main" val="331250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DFCA23-3BC6-A893-5D4C-1D7B0C88BBD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E77BAB4-6559-7930-FF18-177405B5687A}"/>
              </a:ext>
            </a:extLst>
          </p:cNvPr>
          <p:cNvSpPr>
            <a:spLocks noGrp="1"/>
          </p:cNvSpPr>
          <p:nvPr>
            <p:ph type="title"/>
          </p:nvPr>
        </p:nvSpPr>
        <p:spPr>
          <a:xfrm>
            <a:off x="359665" y="457200"/>
            <a:ext cx="4614671"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NL Model Predictive Control: Circular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93632CDE-B55D-2848-D352-9AF1F14AD9A9}"/>
              </a:ext>
            </a:extLst>
          </p:cNvPr>
          <p:cNvSpPr txBox="1"/>
          <p:nvPr/>
        </p:nvSpPr>
        <p:spPr>
          <a:xfrm>
            <a:off x="5436107" y="487711"/>
            <a:ext cx="6574537" cy="1929384"/>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lang="en-US" sz="1550" dirty="0"/>
              <a:t>The z-axis behavior is similar to the </a:t>
            </a:r>
            <a:r>
              <a:rPr lang="en-US" sz="1550"/>
              <a:t>square</a:t>
            </a:r>
            <a:r>
              <a:rPr lang="en-US" sz="1550" dirty="0"/>
              <a:t> one, but the x and y components of the position error are different to zero throughout the entire circular motion.</a:t>
            </a:r>
          </a:p>
          <a:p>
            <a:pPr marL="342900" indent="-342900">
              <a:lnSpc>
                <a:spcPct val="90000"/>
              </a:lnSpc>
              <a:spcAft>
                <a:spcPts val="600"/>
              </a:spcAft>
              <a:buFont typeface="Arial" panose="020B0604020202020204" pitchFamily="34" charset="0"/>
              <a:buChar char="•"/>
            </a:pPr>
            <a:r>
              <a:rPr lang="en-US" sz="1550" dirty="0"/>
              <a:t>For orientation errors, the z component shows a similar trend  to the </a:t>
            </a:r>
            <a:r>
              <a:rPr lang="en-US" sz="1550"/>
              <a:t>square</a:t>
            </a:r>
            <a:r>
              <a:rPr lang="en-US" sz="1550" dirty="0"/>
              <a:t> one, instead for the x and y components, that starts to increase after 10 s, converge more faster and show higher amplitude.</a:t>
            </a:r>
          </a:p>
        </p:txBody>
      </p:sp>
      <p:pic>
        <p:nvPicPr>
          <p:cNvPr id="5" name="Immagine 4">
            <a:extLst>
              <a:ext uri="{FF2B5EF4-FFF2-40B4-BE49-F238E27FC236}">
                <a16:creationId xmlns:a16="http://schemas.microsoft.com/office/drawing/2014/main" id="{D9C17D40-230A-73DF-584D-1F7629C1C94A}"/>
              </a:ext>
            </a:extLst>
          </p:cNvPr>
          <p:cNvPicPr>
            <a:picLocks noChangeAspect="1"/>
          </p:cNvPicPr>
          <p:nvPr/>
        </p:nvPicPr>
        <p:blipFill>
          <a:blip r:embed="rId2"/>
          <a:stretch>
            <a:fillRect/>
          </a:stretch>
        </p:blipFill>
        <p:spPr>
          <a:xfrm>
            <a:off x="548640" y="2635057"/>
            <a:ext cx="5165030" cy="4028724"/>
          </a:xfrm>
          <a:prstGeom prst="rect">
            <a:avLst/>
          </a:prstGeom>
        </p:spPr>
      </p:pic>
      <p:pic>
        <p:nvPicPr>
          <p:cNvPr id="8" name="Immagine 7">
            <a:extLst>
              <a:ext uri="{FF2B5EF4-FFF2-40B4-BE49-F238E27FC236}">
                <a16:creationId xmlns:a16="http://schemas.microsoft.com/office/drawing/2014/main" id="{AE789129-3432-04F5-AADF-ED42510F1E9E}"/>
              </a:ext>
            </a:extLst>
          </p:cNvPr>
          <p:cNvPicPr>
            <a:picLocks noChangeAspect="1"/>
          </p:cNvPicPr>
          <p:nvPr/>
        </p:nvPicPr>
        <p:blipFill>
          <a:blip r:embed="rId3"/>
          <a:stretch>
            <a:fillRect/>
          </a:stretch>
        </p:blipFill>
        <p:spPr>
          <a:xfrm>
            <a:off x="6262310" y="2669338"/>
            <a:ext cx="5154120" cy="3994443"/>
          </a:xfrm>
          <a:prstGeom prst="rect">
            <a:avLst/>
          </a:prstGeom>
        </p:spPr>
      </p:pic>
    </p:spTree>
    <p:extLst>
      <p:ext uri="{BB962C8B-B14F-4D97-AF65-F5344CB8AC3E}">
        <p14:creationId xmlns:p14="http://schemas.microsoft.com/office/powerpoint/2010/main" val="3730140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0DFFE0B3-AC0D-9CBA-4F47-952F2E2C30D8}"/>
              </a:ext>
            </a:extLst>
          </p:cNvPr>
          <p:cNvSpPr>
            <a:spLocks noGrp="1"/>
          </p:cNvSpPr>
          <p:nvPr>
            <p:ph type="title"/>
          </p:nvPr>
        </p:nvSpPr>
        <p:spPr>
          <a:xfrm>
            <a:off x="-166882" y="320040"/>
            <a:ext cx="5424681" cy="1929384"/>
          </a:xfrm>
        </p:spPr>
        <p:txBody>
          <a:bodyPr anchor="ctr">
            <a:noAutofit/>
          </a:bodyPr>
          <a:lstStyle/>
          <a:p>
            <a:pPr algn="ctr"/>
            <a:r>
              <a:rPr lang="en-GB" sz="3600" dirty="0" err="1">
                <a:solidFill>
                  <a:srgbClr val="C00000"/>
                </a:solidFill>
                <a:latin typeface="Century Gothic"/>
              </a:rPr>
              <a:t>Holocopter</a:t>
            </a:r>
            <a:r>
              <a:rPr lang="en-GB" sz="3600" dirty="0">
                <a:solidFill>
                  <a:srgbClr val="C00000"/>
                </a:solidFill>
                <a:latin typeface="Century Gothic"/>
              </a:rPr>
              <a:t> approach in presence of disturbance: square trajectory results</a:t>
            </a:r>
            <a:endParaRPr lang="it-IT" sz="3600" dirty="0">
              <a:solidFill>
                <a:srgbClr val="C00000"/>
              </a:solidFill>
            </a:endParaRP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6C58C91-2595-BD18-C91E-3A1EBD39402F}"/>
              </a:ext>
            </a:extLst>
          </p:cNvPr>
          <p:cNvSpPr>
            <a:spLocks noGrp="1"/>
          </p:cNvSpPr>
          <p:nvPr>
            <p:ph idx="1"/>
          </p:nvPr>
        </p:nvSpPr>
        <p:spPr>
          <a:xfrm>
            <a:off x="5424681" y="330622"/>
            <a:ext cx="6459279" cy="1929384"/>
          </a:xfrm>
        </p:spPr>
        <p:txBody>
          <a:bodyPr anchor="ctr">
            <a:normAutofit fontScale="62500" lnSpcReduction="20000"/>
          </a:bodyPr>
          <a:lstStyle/>
          <a:p>
            <a:r>
              <a:rPr lang="en-US" sz="2500" dirty="0"/>
              <a:t>This control strategy handles the disturbance reasonably well,  although it does not include a dedicated mechanism for disturbance rejection</a:t>
            </a:r>
          </a:p>
          <a:p>
            <a:r>
              <a:rPr lang="en-US" sz="2500" dirty="0"/>
              <a:t>Compared to the nominal case , this represents an increase of approximately one order of magnitude in all linear error components. </a:t>
            </a:r>
          </a:p>
          <a:p>
            <a:r>
              <a:rPr lang="en-US" sz="2500" dirty="0"/>
              <a:t>Due to the higher gain weights assigned to the z-direction, we observe better disturbance rejection along this axis, particularly in the position error. </a:t>
            </a:r>
          </a:p>
          <a:p>
            <a:endParaRPr lang="en-US" sz="2200" dirty="0"/>
          </a:p>
        </p:txBody>
      </p:sp>
      <p:pic>
        <p:nvPicPr>
          <p:cNvPr id="5" name="Segnaposto contenuto 4" descr="Immagine che contiene testo, linea, diagramma, Diagramma&#10;&#10;Il contenuto generato dall'IA potrebbe non essere corretto.">
            <a:extLst>
              <a:ext uri="{FF2B5EF4-FFF2-40B4-BE49-F238E27FC236}">
                <a16:creationId xmlns:a16="http://schemas.microsoft.com/office/drawing/2014/main" id="{32A77FAD-B4E2-B567-06DD-9B41AA3BA38F}"/>
              </a:ext>
            </a:extLst>
          </p:cNvPr>
          <p:cNvPicPr>
            <a:picLocks noChangeAspect="1"/>
          </p:cNvPicPr>
          <p:nvPr/>
        </p:nvPicPr>
        <p:blipFill>
          <a:blip r:embed="rId2"/>
          <a:stretch>
            <a:fillRect/>
          </a:stretch>
        </p:blipFill>
        <p:spPr>
          <a:xfrm>
            <a:off x="395986" y="2627164"/>
            <a:ext cx="5321806" cy="4230836"/>
          </a:xfrm>
          <a:prstGeom prst="rect">
            <a:avLst/>
          </a:prstGeom>
        </p:spPr>
      </p:pic>
      <p:pic>
        <p:nvPicPr>
          <p:cNvPr id="8" name="Immagine 7" descr="Immagine che contiene testo, schermata, diagramma, linea&#10;&#10;Il contenuto generato dall'IA potrebbe non essere corretto.">
            <a:extLst>
              <a:ext uri="{FF2B5EF4-FFF2-40B4-BE49-F238E27FC236}">
                <a16:creationId xmlns:a16="http://schemas.microsoft.com/office/drawing/2014/main" id="{87FD4DE9-DE17-7CC6-C842-DC9AFD0B4303}"/>
              </a:ext>
            </a:extLst>
          </p:cNvPr>
          <p:cNvPicPr>
            <a:picLocks noChangeAspect="1"/>
          </p:cNvPicPr>
          <p:nvPr/>
        </p:nvPicPr>
        <p:blipFill>
          <a:blip r:embed="rId3"/>
          <a:stretch>
            <a:fillRect/>
          </a:stretch>
        </p:blipFill>
        <p:spPr>
          <a:xfrm>
            <a:off x="6348926" y="2590627"/>
            <a:ext cx="5386441" cy="4201424"/>
          </a:xfrm>
          <a:prstGeom prst="rect">
            <a:avLst/>
          </a:prstGeom>
        </p:spPr>
      </p:pic>
      <p:sp>
        <p:nvSpPr>
          <p:cNvPr id="11" name="CasellaDiTesto 10">
            <a:extLst>
              <a:ext uri="{FF2B5EF4-FFF2-40B4-BE49-F238E27FC236}">
                <a16:creationId xmlns:a16="http://schemas.microsoft.com/office/drawing/2014/main" id="{EAEF1373-8DBC-455D-13BD-F6EAF2817D29}"/>
              </a:ext>
            </a:extLst>
          </p:cNvPr>
          <p:cNvSpPr txBox="1"/>
          <p:nvPr/>
        </p:nvSpPr>
        <p:spPr>
          <a:xfrm>
            <a:off x="7977887" y="2386584"/>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
        <p:nvSpPr>
          <p:cNvPr id="13" name="CasellaDiTesto 12">
            <a:extLst>
              <a:ext uri="{FF2B5EF4-FFF2-40B4-BE49-F238E27FC236}">
                <a16:creationId xmlns:a16="http://schemas.microsoft.com/office/drawing/2014/main" id="{4BE7589C-7E67-9CCE-F6BC-EE12028C6C04}"/>
              </a:ext>
            </a:extLst>
          </p:cNvPr>
          <p:cNvSpPr txBox="1"/>
          <p:nvPr/>
        </p:nvSpPr>
        <p:spPr>
          <a:xfrm>
            <a:off x="1461769" y="2359348"/>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Tree>
    <p:extLst>
      <p:ext uri="{BB962C8B-B14F-4D97-AF65-F5344CB8AC3E}">
        <p14:creationId xmlns:p14="http://schemas.microsoft.com/office/powerpoint/2010/main" val="124897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847466-EE84-0B22-666E-B69A83521A3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849A9C9E-3E16-9651-B575-306AA708FCCD}"/>
              </a:ext>
            </a:extLst>
          </p:cNvPr>
          <p:cNvSpPr>
            <a:spLocks noGrp="1"/>
          </p:cNvSpPr>
          <p:nvPr>
            <p:ph type="title"/>
          </p:nvPr>
        </p:nvSpPr>
        <p:spPr>
          <a:xfrm>
            <a:off x="0" y="320040"/>
            <a:ext cx="5376672" cy="1929384"/>
          </a:xfrm>
        </p:spPr>
        <p:txBody>
          <a:bodyPr anchor="ctr">
            <a:noAutofit/>
          </a:bodyPr>
          <a:lstStyle/>
          <a:p>
            <a:pPr algn="ctr"/>
            <a:r>
              <a:rPr lang="en-GB" sz="3600" dirty="0">
                <a:solidFill>
                  <a:srgbClr val="C00000"/>
                </a:solidFill>
                <a:latin typeface="Century Gothic"/>
              </a:rPr>
              <a:t>NMPC in presence of disturbance: square trajectory results</a:t>
            </a:r>
            <a:endParaRPr lang="it-IT" sz="3600" dirty="0">
              <a:solidFill>
                <a:srgbClr val="C00000"/>
              </a:solidFill>
            </a:endParaRP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3">
            <a:extLst>
              <a:ext uri="{FF2B5EF4-FFF2-40B4-BE49-F238E27FC236}">
                <a16:creationId xmlns:a16="http://schemas.microsoft.com/office/drawing/2014/main" id="{639A114E-862F-AB90-54AE-005C68535E1B}"/>
              </a:ext>
            </a:extLst>
          </p:cNvPr>
          <p:cNvSpPr>
            <a:spLocks noGrp="1"/>
          </p:cNvSpPr>
          <p:nvPr>
            <p:ph idx="1"/>
          </p:nvPr>
        </p:nvSpPr>
        <p:spPr>
          <a:xfrm>
            <a:off x="5560786" y="278891"/>
            <a:ext cx="6444051" cy="1929384"/>
          </a:xfrm>
        </p:spPr>
        <p:txBody>
          <a:bodyPr anchor="ctr">
            <a:noAutofit/>
          </a:bodyPr>
          <a:lstStyle/>
          <a:p>
            <a:r>
              <a:rPr lang="en-US" sz="1550" dirty="0"/>
              <a:t>It demonstrates greater robustness to the same disturbance compared to the </a:t>
            </a:r>
            <a:r>
              <a:rPr lang="en-US" sz="1550" dirty="0" err="1"/>
              <a:t>Holocopter</a:t>
            </a:r>
            <a:r>
              <a:rPr lang="en-US" sz="1550" dirty="0"/>
              <a:t> approach, consistent with the nature of the NMPC</a:t>
            </a:r>
          </a:p>
          <a:p>
            <a:r>
              <a:rPr lang="en-US" sz="1550" dirty="0"/>
              <a:t>In this case, both position and linear velocity errors remain on the same order of magnitude as in the nominal. </a:t>
            </a:r>
          </a:p>
          <a:p>
            <a:r>
              <a:rPr lang="en-US" sz="1550" dirty="0"/>
              <a:t>The main visible difference lies in the position error behavior. Specifically, the x and y components exhibit slightly larger amplitudes compared to the nominal case and no longer stay at zero during phases of no corresponding motion. </a:t>
            </a:r>
            <a:endParaRPr lang="it-IT" sz="1550" dirty="0"/>
          </a:p>
        </p:txBody>
      </p:sp>
      <p:pic>
        <p:nvPicPr>
          <p:cNvPr id="6" name="Immagine 5" descr="Immagine che contiene testo, schermata, linea, Diagramma&#10;&#10;Il contenuto generato dall'IA potrebbe non essere corretto.">
            <a:extLst>
              <a:ext uri="{FF2B5EF4-FFF2-40B4-BE49-F238E27FC236}">
                <a16:creationId xmlns:a16="http://schemas.microsoft.com/office/drawing/2014/main" id="{EC9F295C-95DF-8FF0-070B-58675AF19D53}"/>
              </a:ext>
            </a:extLst>
          </p:cNvPr>
          <p:cNvPicPr>
            <a:picLocks noChangeAspect="1"/>
          </p:cNvPicPr>
          <p:nvPr/>
        </p:nvPicPr>
        <p:blipFill>
          <a:blip r:embed="rId2"/>
          <a:stretch>
            <a:fillRect/>
          </a:stretch>
        </p:blipFill>
        <p:spPr>
          <a:xfrm>
            <a:off x="388489" y="2510028"/>
            <a:ext cx="5339285" cy="4218035"/>
          </a:xfrm>
          <a:prstGeom prst="rect">
            <a:avLst/>
          </a:prstGeo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C9E7B6D2-8896-0734-F233-F8CEBBE2ED2B}"/>
              </a:ext>
            </a:extLst>
          </p:cNvPr>
          <p:cNvPicPr>
            <a:picLocks noChangeAspect="1"/>
          </p:cNvPicPr>
          <p:nvPr/>
        </p:nvPicPr>
        <p:blipFill>
          <a:blip r:embed="rId3"/>
          <a:stretch>
            <a:fillRect/>
          </a:stretch>
        </p:blipFill>
        <p:spPr>
          <a:xfrm>
            <a:off x="6464807" y="2523834"/>
            <a:ext cx="5338703" cy="4204229"/>
          </a:xfrm>
          <a:prstGeom prst="rect">
            <a:avLst/>
          </a:prstGeom>
        </p:spPr>
      </p:pic>
      <p:sp>
        <p:nvSpPr>
          <p:cNvPr id="10" name="CasellaDiTesto 9">
            <a:extLst>
              <a:ext uri="{FF2B5EF4-FFF2-40B4-BE49-F238E27FC236}">
                <a16:creationId xmlns:a16="http://schemas.microsoft.com/office/drawing/2014/main" id="{992A2BB9-C7DC-A5A7-6CF6-E4DEBDD9ABE3}"/>
              </a:ext>
            </a:extLst>
          </p:cNvPr>
          <p:cNvSpPr txBox="1"/>
          <p:nvPr/>
        </p:nvSpPr>
        <p:spPr>
          <a:xfrm>
            <a:off x="1753784" y="2308860"/>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11" name="CasellaDiTesto 10">
            <a:extLst>
              <a:ext uri="{FF2B5EF4-FFF2-40B4-BE49-F238E27FC236}">
                <a16:creationId xmlns:a16="http://schemas.microsoft.com/office/drawing/2014/main" id="{D2A5F968-950F-04A0-DECD-E40590E6C7E8}"/>
              </a:ext>
            </a:extLst>
          </p:cNvPr>
          <p:cNvSpPr txBox="1"/>
          <p:nvPr/>
        </p:nvSpPr>
        <p:spPr>
          <a:xfrm>
            <a:off x="7867715" y="2308859"/>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Tree>
    <p:extLst>
      <p:ext uri="{BB962C8B-B14F-4D97-AF65-F5344CB8AC3E}">
        <p14:creationId xmlns:p14="http://schemas.microsoft.com/office/powerpoint/2010/main" val="64109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03F6F2-6D45-64F5-326E-5C33E6EC0E93}"/>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22DD2E7-3DE2-FA52-F8C1-A0C486A4ADD1}"/>
              </a:ext>
            </a:extLst>
          </p:cNvPr>
          <p:cNvSpPr>
            <a:spLocks noGrp="1"/>
          </p:cNvSpPr>
          <p:nvPr>
            <p:ph type="title"/>
          </p:nvPr>
        </p:nvSpPr>
        <p:spPr>
          <a:xfrm>
            <a:off x="184955" y="122635"/>
            <a:ext cx="8781288" cy="642104"/>
          </a:xfrm>
        </p:spPr>
        <p:txBody>
          <a:bodyPr vert="horz" lIns="91440" tIns="45720" rIns="91440" bIns="45720" rtlCol="0" anchor="ctr">
            <a:noAutofit/>
          </a:bodyPr>
          <a:lstStyle/>
          <a:p>
            <a:r>
              <a:rPr lang="en-US" sz="4000" kern="1200" dirty="0">
                <a:solidFill>
                  <a:srgbClr val="C00000"/>
                </a:solidFill>
                <a:latin typeface="Century Gothic" panose="020B0502020202020204" pitchFamily="34" charset="0"/>
              </a:rPr>
              <a:t>Conclusion: Co-planar UAV </a:t>
            </a:r>
          </a:p>
        </p:txBody>
      </p:sp>
      <p:pic>
        <p:nvPicPr>
          <p:cNvPr id="11" name="hierarchical_cer_dist_veloce">
            <a:hlinkClick r:id="" action="ppaction://media"/>
            <a:extLst>
              <a:ext uri="{FF2B5EF4-FFF2-40B4-BE49-F238E27FC236}">
                <a16:creationId xmlns:a16="http://schemas.microsoft.com/office/drawing/2014/main" id="{BF51DC2E-DE87-CE29-E659-3E29BED7EA6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183528" y="3828640"/>
            <a:ext cx="3797536" cy="2857645"/>
          </a:xfrm>
          <a:prstGeom prst="rect">
            <a:avLst/>
          </a:prstGeom>
        </p:spPr>
      </p:pic>
      <p:pic>
        <p:nvPicPr>
          <p:cNvPr id="7" name="hierarchical_quad_veloce">
            <a:hlinkClick r:id="" action="ppaction://media"/>
            <a:extLst>
              <a:ext uri="{FF2B5EF4-FFF2-40B4-BE49-F238E27FC236}">
                <a16:creationId xmlns:a16="http://schemas.microsoft.com/office/drawing/2014/main" id="{5EB3B7B8-3C25-E572-932E-EEC172C692C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10936" y="3828642"/>
            <a:ext cx="3797536" cy="2857645"/>
          </a:xfrm>
          <a:prstGeom prst="rect">
            <a:avLst/>
          </a:prstGeom>
        </p:spPr>
      </p:pic>
      <p:pic>
        <p:nvPicPr>
          <p:cNvPr id="6" name="hierarchical_cer_veloce">
            <a:hlinkClick r:id="" action="ppaction://media"/>
            <a:extLst>
              <a:ext uri="{FF2B5EF4-FFF2-40B4-BE49-F238E27FC236}">
                <a16:creationId xmlns:a16="http://schemas.microsoft.com/office/drawing/2014/main" id="{D020A4E3-B54B-74B1-0C0B-988BB1423C4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199677" y="3828641"/>
            <a:ext cx="3797536" cy="2857645"/>
          </a:xfrm>
          <a:prstGeom prst="rect">
            <a:avLst/>
          </a:prstGeom>
        </p:spPr>
      </p:pic>
      <p:sp>
        <p:nvSpPr>
          <p:cNvPr id="12" name="Rectangle 1">
            <a:extLst>
              <a:ext uri="{FF2B5EF4-FFF2-40B4-BE49-F238E27FC236}">
                <a16:creationId xmlns:a16="http://schemas.microsoft.com/office/drawing/2014/main" id="{3DD3999B-B92E-F51D-77B4-31B9DF125DCC}"/>
              </a:ext>
            </a:extLst>
          </p:cNvPr>
          <p:cNvSpPr>
            <a:spLocks noChangeArrowheads="1"/>
          </p:cNvSpPr>
          <p:nvPr/>
        </p:nvSpPr>
        <p:spPr bwMode="auto">
          <a:xfrm>
            <a:off x="417576" y="764739"/>
            <a:ext cx="756420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i="0" u="none" strike="noStrike" cap="none" normalizeH="0" baseline="0" dirty="0" err="1">
                <a:ln>
                  <a:noFill/>
                </a:ln>
                <a:solidFill>
                  <a:schemeClr val="tx1"/>
                </a:solidFill>
                <a:effectLst/>
                <a:cs typeface="Arial" panose="020B0604020202020204" pitchFamily="34" charset="0"/>
              </a:rPr>
              <a:t>Both</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perform</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better</a:t>
            </a:r>
            <a:r>
              <a:rPr kumimoji="0" lang="it-IT" altLang="it-IT" sz="1800" i="0" u="none" strike="noStrike" cap="none" normalizeH="0" baseline="0" dirty="0">
                <a:ln>
                  <a:noFill/>
                </a:ln>
                <a:solidFill>
                  <a:schemeClr val="tx1"/>
                </a:solidFill>
                <a:effectLst/>
                <a:cs typeface="Arial" panose="020B0604020202020204" pitchFamily="34" charset="0"/>
              </a:rPr>
              <a:t> on </a:t>
            </a:r>
            <a:r>
              <a:rPr kumimoji="0" lang="it-IT" altLang="it-IT" sz="1800" i="0" u="none" strike="noStrike" cap="none" normalizeH="0" baseline="0" dirty="0" err="1">
                <a:ln>
                  <a:noFill/>
                </a:ln>
                <a:solidFill>
                  <a:schemeClr val="tx1"/>
                </a:solidFill>
                <a:effectLst/>
                <a:cs typeface="Arial" panose="020B0604020202020204" pitchFamily="34" charset="0"/>
              </a:rPr>
              <a:t>circular</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trajectory</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smoother</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motion</a:t>
            </a:r>
            <a:r>
              <a:rPr kumimoji="0" lang="it-IT" altLang="it-IT" sz="1800" i="0" u="none" strike="noStrike" cap="none" normalizeH="0" baseline="0" dirty="0">
                <a:ln>
                  <a:noFill/>
                </a:ln>
                <a:solidFill>
                  <a:schemeClr val="tx1"/>
                </a:solidFill>
                <a:effectLst/>
                <a:cs typeface="Arial" panose="020B0604020202020204" pitchFamily="34" charset="0"/>
              </a:rPr>
              <a:t>).</a:t>
            </a:r>
            <a:endParaRPr lang="it-IT" altLang="it-IT" dirty="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800" b="1" i="0" u="none" strike="noStrike" cap="none" normalizeH="0" baseline="0" dirty="0">
              <a:ln>
                <a:noFill/>
              </a:ln>
              <a:solidFill>
                <a:srgbClr val="C00000"/>
              </a:solidFill>
              <a:effectLs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1" i="0" u="none" strike="noStrike" cap="none" normalizeH="0" baseline="0" dirty="0" err="1">
                <a:ln>
                  <a:noFill/>
                </a:ln>
                <a:solidFill>
                  <a:srgbClr val="C00000"/>
                </a:solidFill>
                <a:effectLst/>
                <a:cs typeface="Arial" panose="020B0604020202020204" pitchFamily="34" charset="0"/>
              </a:rPr>
              <a:t>Hierarchical</a:t>
            </a:r>
            <a:r>
              <a:rPr kumimoji="0" lang="it-IT" altLang="it-IT" sz="1800" b="1" i="0" u="none" strike="noStrike" cap="none" normalizeH="0" baseline="0" dirty="0">
                <a:ln>
                  <a:noFill/>
                </a:ln>
                <a:solidFill>
                  <a:srgbClr val="C00000"/>
                </a:solidFill>
                <a:effectLst/>
                <a:cs typeface="Arial" panose="020B0604020202020204" pitchFamily="34" charset="0"/>
              </a:rPr>
              <a:t> Controller</a:t>
            </a:r>
            <a:endParaRPr lang="it-IT" altLang="it-IT" dirty="0">
              <a:solidFill>
                <a:srgbClr val="C00000"/>
              </a:solidFill>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it-IT" altLang="it-IT" b="0" i="0" u="none" strike="noStrike" cap="none" normalizeH="0" baseline="0" dirty="0">
                <a:ln>
                  <a:noFill/>
                </a:ln>
                <a:solidFill>
                  <a:schemeClr val="tx1"/>
                </a:solidFill>
                <a:effectLst/>
                <a:cs typeface="Arial" panose="020B0604020202020204" pitchFamily="34" charset="0"/>
              </a:rPr>
              <a:t>Best for </a:t>
            </a:r>
            <a:r>
              <a:rPr kumimoji="0" lang="it-IT" altLang="it-IT" b="1" i="0" u="none" strike="noStrike" cap="none" normalizeH="0" baseline="0" dirty="0" err="1">
                <a:ln>
                  <a:noFill/>
                </a:ln>
                <a:solidFill>
                  <a:srgbClr val="C00000"/>
                </a:solidFill>
                <a:effectLst/>
                <a:cs typeface="Arial" panose="020B0604020202020204" pitchFamily="34" charset="0"/>
              </a:rPr>
              <a:t>orientation</a:t>
            </a:r>
            <a:r>
              <a:rPr kumimoji="0" lang="it-IT" altLang="it-IT" b="1" i="0" u="none" strike="noStrike" cap="none" normalizeH="0" baseline="0" dirty="0">
                <a:ln>
                  <a:noFill/>
                </a:ln>
                <a:solidFill>
                  <a:srgbClr val="C00000"/>
                </a:solidFill>
                <a:effectLst/>
                <a:cs typeface="Arial" panose="020B0604020202020204" pitchFamily="34" charset="0"/>
              </a:rPr>
              <a:t> accuracy</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(e.g., visual </a:t>
            </a:r>
            <a:r>
              <a:rPr kumimoji="0" lang="it-IT" altLang="it-IT" b="0" i="0" u="none" strike="noStrike" cap="none" normalizeH="0" baseline="0" dirty="0" err="1">
                <a:ln>
                  <a:noFill/>
                </a:ln>
                <a:solidFill>
                  <a:schemeClr val="tx1"/>
                </a:solidFill>
                <a:effectLst/>
                <a:cs typeface="Arial" panose="020B0604020202020204" pitchFamily="34" charset="0"/>
              </a:rPr>
              <a:t>inspection</a:t>
            </a:r>
            <a:r>
              <a:rPr kumimoji="0" lang="it-IT" altLang="it-IT" b="0" i="0" u="none" strike="noStrike" cap="none" normalizeH="0" baseline="0" dirty="0">
                <a:ln>
                  <a:noFill/>
                </a:ln>
                <a:solidFill>
                  <a:schemeClr val="tx1"/>
                </a:solidFill>
                <a:effectLst/>
                <a:cs typeface="Arial" panose="020B0604020202020204" pitchFamily="34" charset="0"/>
              </a:rPr>
              <a:t>).</a:t>
            </a:r>
            <a:endParaRPr lang="it-IT" altLang="it-IT" dirty="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endParaRPr kumimoji="0" lang="it-IT" altLang="it-IT" b="1" i="0" u="none" strike="noStrike" cap="none" normalizeH="0" baseline="0" dirty="0">
              <a:ln>
                <a:noFill/>
              </a:ln>
              <a:solidFill>
                <a:srgbClr val="C00000"/>
              </a:solidFill>
              <a:effectLst/>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it-IT" altLang="it-IT" b="1" i="0" u="none" strike="noStrike" cap="none" normalizeH="0" baseline="0" dirty="0">
                <a:ln>
                  <a:noFill/>
                </a:ln>
                <a:solidFill>
                  <a:srgbClr val="C00000"/>
                </a:solidFill>
                <a:effectLst/>
                <a:cs typeface="Arial" panose="020B0604020202020204" pitchFamily="34" charset="0"/>
              </a:rPr>
              <a:t>ASMC</a:t>
            </a:r>
            <a:endParaRPr lang="it-IT" altLang="it-IT" dirty="0">
              <a:solidFill>
                <a:srgbClr val="C00000"/>
              </a:solidFill>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it-IT" altLang="it-IT" b="0" i="0" u="none" strike="noStrike" cap="none" normalizeH="0" baseline="0" dirty="0">
                <a:ln>
                  <a:noFill/>
                </a:ln>
                <a:solidFill>
                  <a:schemeClr val="tx1"/>
                </a:solidFill>
                <a:effectLst/>
                <a:cs typeface="Arial" panose="020B0604020202020204" pitchFamily="34" charset="0"/>
              </a:rPr>
              <a:t>Best for </a:t>
            </a:r>
            <a:r>
              <a:rPr kumimoji="0" lang="it-IT" altLang="it-IT" b="1" i="0" u="none" strike="noStrike" cap="none" normalizeH="0" baseline="0" dirty="0">
                <a:ln>
                  <a:noFill/>
                </a:ln>
                <a:solidFill>
                  <a:srgbClr val="C00000"/>
                </a:solidFill>
                <a:effectLst/>
                <a:cs typeface="Arial" panose="020B0604020202020204" pitchFamily="34" charset="0"/>
              </a:rPr>
              <a:t>position accuracy</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(e.g., precise payload delivery).</a:t>
            </a:r>
          </a:p>
          <a:p>
            <a:pPr marL="742950" lvl="1" indent="-285750" eaLnBrk="0" fontAlgn="base" hangingPunct="0">
              <a:spcBef>
                <a:spcPct val="0"/>
              </a:spcBef>
              <a:spcAft>
                <a:spcPct val="0"/>
              </a:spcAft>
              <a:buFont typeface="Arial" panose="020B0604020202020204" pitchFamily="34" charset="0"/>
              <a:buChar char="•"/>
            </a:pPr>
            <a:r>
              <a:rPr kumimoji="0" lang="it-IT" altLang="it-IT" b="1" i="0" u="none" strike="noStrike" cap="none" normalizeH="0" baseline="0" dirty="0">
                <a:ln>
                  <a:noFill/>
                </a:ln>
                <a:solidFill>
                  <a:srgbClr val="C00000"/>
                </a:solidFill>
                <a:effectLst/>
                <a:cs typeface="Arial" panose="020B0604020202020204" pitchFamily="34" charset="0"/>
              </a:rPr>
              <a:t>More </a:t>
            </a:r>
            <a:r>
              <a:rPr kumimoji="0" lang="it-IT" altLang="it-IT" b="1" i="0" u="none" strike="noStrike" cap="none" normalizeH="0" baseline="0" dirty="0" err="1">
                <a:ln>
                  <a:noFill/>
                </a:ln>
                <a:solidFill>
                  <a:srgbClr val="C00000"/>
                </a:solidFill>
                <a:effectLst/>
                <a:cs typeface="Arial" panose="020B0604020202020204" pitchFamily="34" charset="0"/>
              </a:rPr>
              <a:t>robust</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to </a:t>
            </a:r>
            <a:r>
              <a:rPr kumimoji="0" lang="it-IT" altLang="it-IT" b="0" i="0" u="none" strike="noStrike" cap="none" normalizeH="0" baseline="0" dirty="0" err="1">
                <a:ln>
                  <a:noFill/>
                </a:ln>
                <a:solidFill>
                  <a:schemeClr val="tx1"/>
                </a:solidFill>
                <a:effectLst/>
                <a:cs typeface="Arial" panose="020B0604020202020204" pitchFamily="34" charset="0"/>
              </a:rPr>
              <a:t>external</a:t>
            </a:r>
            <a:r>
              <a:rPr kumimoji="0" lang="it-IT" altLang="it-IT" b="0" i="0" u="none" strike="noStrike" cap="none" normalizeH="0" baseline="0" dirty="0">
                <a:ln>
                  <a:noFill/>
                </a:ln>
                <a:solidFill>
                  <a:schemeClr val="tx1"/>
                </a:solidFill>
                <a:effectLst/>
                <a:cs typeface="Arial" panose="020B0604020202020204" pitchFamily="34" charset="0"/>
              </a:rPr>
              <a:t> </a:t>
            </a:r>
            <a:r>
              <a:rPr kumimoji="0" lang="it-IT" altLang="it-IT" b="0" i="0" u="none" strike="noStrike" cap="none" normalizeH="0" baseline="0" dirty="0" err="1">
                <a:ln>
                  <a:noFill/>
                </a:ln>
                <a:solidFill>
                  <a:schemeClr val="tx1"/>
                </a:solidFill>
                <a:effectLst/>
                <a:cs typeface="Arial" panose="020B0604020202020204" pitchFamily="34" charset="0"/>
              </a:rPr>
              <a:t>disturbances</a:t>
            </a:r>
            <a:r>
              <a:rPr kumimoji="0" lang="it-IT" altLang="it-IT" b="0" i="0" u="none" strike="noStrike" cap="none" normalizeH="0" baseline="0" dirty="0">
                <a:ln>
                  <a:noFill/>
                </a:ln>
                <a:solidFill>
                  <a:schemeClr val="tx1"/>
                </a:solidFill>
                <a:effectLst/>
                <a:cs typeface="Arial" panose="020B0604020202020204" pitchFamily="34" charset="0"/>
              </a:rPr>
              <a:t> (</a:t>
            </a:r>
            <a:r>
              <a:rPr kumimoji="0" lang="it-IT" altLang="it-IT" b="0" i="0" u="none" strike="noStrike" cap="none" normalizeH="0" baseline="0" dirty="0" err="1">
                <a:ln>
                  <a:noFill/>
                </a:ln>
                <a:solidFill>
                  <a:schemeClr val="tx1"/>
                </a:solidFill>
                <a:effectLst/>
                <a:cs typeface="Arial" panose="020B0604020202020204" pitchFamily="34" charset="0"/>
              </a:rPr>
              <a:t>sinusoidal</a:t>
            </a:r>
            <a:r>
              <a:rPr kumimoji="0" lang="it-IT" altLang="it-IT" b="0" i="0" u="none" strike="noStrike" cap="none" normalizeH="0" baseline="0" dirty="0">
                <a:ln>
                  <a:noFill/>
                </a:ln>
                <a:solidFill>
                  <a:schemeClr val="tx1"/>
                </a:solidFill>
                <a:effectLs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CasellaDiTesto 2">
            <a:extLst>
              <a:ext uri="{FF2B5EF4-FFF2-40B4-BE49-F238E27FC236}">
                <a16:creationId xmlns:a16="http://schemas.microsoft.com/office/drawing/2014/main" id="{32C1FB6D-D101-4293-CD43-E5DBC36D5F6A}"/>
              </a:ext>
            </a:extLst>
          </p:cNvPr>
          <p:cNvSpPr txBox="1"/>
          <p:nvPr/>
        </p:nvSpPr>
        <p:spPr>
          <a:xfrm>
            <a:off x="1517515" y="3589506"/>
            <a:ext cx="184731" cy="369332"/>
          </a:xfrm>
          <a:prstGeom prst="rect">
            <a:avLst/>
          </a:prstGeom>
          <a:noFill/>
        </p:spPr>
        <p:txBody>
          <a:bodyPr wrap="none" rtlCol="0">
            <a:spAutoFit/>
          </a:bodyPr>
          <a:lstStyle/>
          <a:p>
            <a:endParaRPr lang="it-IT"/>
          </a:p>
        </p:txBody>
      </p:sp>
      <p:pic>
        <p:nvPicPr>
          <p:cNvPr id="13" name="adaptive_cer_dist_veloce">
            <a:hlinkClick r:id="" action="ppaction://media"/>
            <a:extLst>
              <a:ext uri="{FF2B5EF4-FFF2-40B4-BE49-F238E27FC236}">
                <a16:creationId xmlns:a16="http://schemas.microsoft.com/office/drawing/2014/main" id="{927E84CC-96B7-5A83-FCE6-0CA8A67C0315}"/>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183529" y="443687"/>
            <a:ext cx="3802950" cy="2857645"/>
          </a:xfrm>
          <a:prstGeom prst="rect">
            <a:avLst/>
          </a:prstGeom>
        </p:spPr>
      </p:pic>
      <p:sp>
        <p:nvSpPr>
          <p:cNvPr id="4" name="CasellaDiTesto 3">
            <a:extLst>
              <a:ext uri="{FF2B5EF4-FFF2-40B4-BE49-F238E27FC236}">
                <a16:creationId xmlns:a16="http://schemas.microsoft.com/office/drawing/2014/main" id="{7D47A2BD-A574-BFDE-D7CF-3AE7F524D486}"/>
              </a:ext>
            </a:extLst>
          </p:cNvPr>
          <p:cNvSpPr txBox="1"/>
          <p:nvPr/>
        </p:nvSpPr>
        <p:spPr>
          <a:xfrm>
            <a:off x="348095" y="3589198"/>
            <a:ext cx="3190240" cy="276999"/>
          </a:xfrm>
          <a:prstGeom prst="rect">
            <a:avLst/>
          </a:prstGeom>
          <a:noFill/>
        </p:spPr>
        <p:txBody>
          <a:bodyPr wrap="square" rtlCol="0">
            <a:spAutoFit/>
          </a:bodyPr>
          <a:lstStyle/>
          <a:p>
            <a:pPr algn="ctr"/>
            <a:r>
              <a:rPr lang="it-IT" sz="1200" b="1" dirty="0">
                <a:solidFill>
                  <a:schemeClr val="tx2"/>
                </a:solidFill>
              </a:rPr>
              <a:t>HIERARCHICAL : SQUARE TRAJECTORY</a:t>
            </a:r>
          </a:p>
        </p:txBody>
      </p:sp>
      <p:sp>
        <p:nvSpPr>
          <p:cNvPr id="5" name="CasellaDiTesto 4">
            <a:extLst>
              <a:ext uri="{FF2B5EF4-FFF2-40B4-BE49-F238E27FC236}">
                <a16:creationId xmlns:a16="http://schemas.microsoft.com/office/drawing/2014/main" id="{1D2B10D2-A21B-7264-B368-37AAB4585F11}"/>
              </a:ext>
            </a:extLst>
          </p:cNvPr>
          <p:cNvSpPr txBox="1"/>
          <p:nvPr/>
        </p:nvSpPr>
        <p:spPr>
          <a:xfrm>
            <a:off x="4330587" y="3589198"/>
            <a:ext cx="3190240" cy="276999"/>
          </a:xfrm>
          <a:prstGeom prst="rect">
            <a:avLst/>
          </a:prstGeom>
          <a:noFill/>
        </p:spPr>
        <p:txBody>
          <a:bodyPr wrap="square" rtlCol="0">
            <a:spAutoFit/>
          </a:bodyPr>
          <a:lstStyle/>
          <a:p>
            <a:pPr algn="ctr"/>
            <a:r>
              <a:rPr lang="it-IT" sz="1200" b="1" dirty="0">
                <a:solidFill>
                  <a:schemeClr val="tx2"/>
                </a:solidFill>
              </a:rPr>
              <a:t>HIERARCHICAL : CIRCULAR TRAJECTORY</a:t>
            </a:r>
          </a:p>
        </p:txBody>
      </p:sp>
      <p:sp>
        <p:nvSpPr>
          <p:cNvPr id="8" name="CasellaDiTesto 7">
            <a:extLst>
              <a:ext uri="{FF2B5EF4-FFF2-40B4-BE49-F238E27FC236}">
                <a16:creationId xmlns:a16="http://schemas.microsoft.com/office/drawing/2014/main" id="{FB2B44AC-D3C1-0528-DE76-8BCB4AD656D4}"/>
              </a:ext>
            </a:extLst>
          </p:cNvPr>
          <p:cNvSpPr txBox="1"/>
          <p:nvPr/>
        </p:nvSpPr>
        <p:spPr>
          <a:xfrm>
            <a:off x="7918465" y="3589197"/>
            <a:ext cx="4371361" cy="276999"/>
          </a:xfrm>
          <a:prstGeom prst="rect">
            <a:avLst/>
          </a:prstGeom>
          <a:noFill/>
        </p:spPr>
        <p:txBody>
          <a:bodyPr wrap="square" rtlCol="0">
            <a:spAutoFit/>
          </a:bodyPr>
          <a:lstStyle/>
          <a:p>
            <a:pPr algn="ctr"/>
            <a:r>
              <a:rPr lang="it-IT" sz="1200" b="1" dirty="0">
                <a:solidFill>
                  <a:srgbClr val="C00000"/>
                </a:solidFill>
              </a:rPr>
              <a:t>HIERARCHICAL : CIRCULAR </a:t>
            </a:r>
            <a:r>
              <a:rPr lang="it-IT" sz="1200" b="1">
                <a:solidFill>
                  <a:srgbClr val="C00000"/>
                </a:solidFill>
              </a:rPr>
              <a:t>TRAJECTORY</a:t>
            </a:r>
            <a:r>
              <a:rPr lang="it-IT" sz="1200" b="1" dirty="0">
                <a:solidFill>
                  <a:srgbClr val="C00000"/>
                </a:solidFill>
              </a:rPr>
              <a:t> +  DISTURBANCE</a:t>
            </a:r>
          </a:p>
        </p:txBody>
      </p:sp>
      <p:sp>
        <p:nvSpPr>
          <p:cNvPr id="9" name="CasellaDiTesto 8">
            <a:extLst>
              <a:ext uri="{FF2B5EF4-FFF2-40B4-BE49-F238E27FC236}">
                <a16:creationId xmlns:a16="http://schemas.microsoft.com/office/drawing/2014/main" id="{3851DD12-6BEF-C549-BBCF-FE73C93D489A}"/>
              </a:ext>
            </a:extLst>
          </p:cNvPr>
          <p:cNvSpPr txBox="1"/>
          <p:nvPr/>
        </p:nvSpPr>
        <p:spPr>
          <a:xfrm>
            <a:off x="7939178" y="212028"/>
            <a:ext cx="4371361" cy="276999"/>
          </a:xfrm>
          <a:prstGeom prst="rect">
            <a:avLst/>
          </a:prstGeom>
          <a:noFill/>
        </p:spPr>
        <p:txBody>
          <a:bodyPr wrap="square" rtlCol="0">
            <a:spAutoFit/>
          </a:bodyPr>
          <a:lstStyle/>
          <a:p>
            <a:pPr algn="ctr"/>
            <a:r>
              <a:rPr lang="it-IT" sz="1200" b="1" dirty="0">
                <a:solidFill>
                  <a:srgbClr val="C00000"/>
                </a:solidFill>
              </a:rPr>
              <a:t>ASMC : CIRCULAR TRAJECTORY +  DISTURBANCE</a:t>
            </a:r>
          </a:p>
        </p:txBody>
      </p:sp>
    </p:spTree>
    <p:extLst>
      <p:ext uri="{BB962C8B-B14F-4D97-AF65-F5344CB8AC3E}">
        <p14:creationId xmlns:p14="http://schemas.microsoft.com/office/powerpoint/2010/main" val="27954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446" fill="hold"/>
                                        <p:tgtEl>
                                          <p:spTgt spid="6"/>
                                        </p:tgtEl>
                                      </p:cBhvr>
                                    </p:cmd>
                                  </p:childTnLst>
                                </p:cTn>
                              </p:par>
                              <p:par>
                                <p:cTn id="7" presetID="1" presetClass="mediacall" presetSubtype="0" fill="hold" nodeType="withEffect">
                                  <p:stCondLst>
                                    <p:cond delay="0"/>
                                  </p:stCondLst>
                                  <p:childTnLst>
                                    <p:cmd type="call" cmd="playFrom(0.0)">
                                      <p:cBhvr>
                                        <p:cTn id="8" dur="33942" fill="hold"/>
                                        <p:tgtEl>
                                          <p:spTgt spid="7"/>
                                        </p:tgtEl>
                                      </p:cBhvr>
                                    </p:cmd>
                                  </p:childTnLst>
                                </p:cTn>
                              </p:par>
                              <p:par>
                                <p:cTn id="9" presetID="1" presetClass="mediacall" presetSubtype="0" fill="hold" nodeType="withEffect">
                                  <p:stCondLst>
                                    <p:cond delay="0"/>
                                  </p:stCondLst>
                                  <p:childTnLst>
                                    <p:cmd type="call" cmd="playFrom(0.0)">
                                      <p:cBhvr>
                                        <p:cTn id="10" dur="63211" fill="hold"/>
                                        <p:tgtEl>
                                          <p:spTgt spid="11"/>
                                        </p:tgtEl>
                                      </p:cBhvr>
                                    </p:cmd>
                                  </p:childTnLst>
                                </p:cTn>
                              </p:par>
                              <p:par>
                                <p:cTn id="11" presetID="1" presetClass="mediacall" presetSubtype="0" fill="hold" nodeType="withEffect">
                                  <p:stCondLst>
                                    <p:cond delay="0"/>
                                  </p:stCondLst>
                                  <p:childTnLst>
                                    <p:cmd type="call" cmd="playFrom(0.0)">
                                      <p:cBhvr>
                                        <p:cTn id="12" dur="455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video>
              <p:cMediaNode vol="80000">
                <p:cTn id="14" fill="hold" display="0">
                  <p:stCondLst>
                    <p:cond delay="indefinite"/>
                  </p:stCondLst>
                </p:cTn>
                <p:tgtEl>
                  <p:spTgt spid="7"/>
                </p:tgtEl>
              </p:cMediaNode>
            </p:video>
            <p:video>
              <p:cMediaNode vol="80000">
                <p:cTn id="15" fill="hold" display="0">
                  <p:stCondLst>
                    <p:cond delay="indefinite"/>
                  </p:stCondLst>
                </p:cTn>
                <p:tgtEl>
                  <p:spTgt spid="11"/>
                </p:tgtEl>
              </p:cMediaNode>
            </p:video>
            <p:video>
              <p:cMediaNode vol="80000">
                <p:cTn id="16" fill="hold" display="0">
                  <p:stCondLst>
                    <p:cond delay="indefinite"/>
                  </p:stCondLst>
                </p:cTn>
                <p:tgtEl>
                  <p:spTgt spid="1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4A46D3-889C-F067-D124-ACD7D58FD01F}"/>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5ABF73-FE0E-3A7D-6638-C1E412512E9F}"/>
              </a:ext>
            </a:extLst>
          </p:cNvPr>
          <p:cNvSpPr>
            <a:spLocks noGrp="1"/>
          </p:cNvSpPr>
          <p:nvPr>
            <p:ph type="title"/>
          </p:nvPr>
        </p:nvSpPr>
        <p:spPr>
          <a:xfrm>
            <a:off x="70104" y="114729"/>
            <a:ext cx="5855208" cy="713826"/>
          </a:xfrm>
        </p:spPr>
        <p:txBody>
          <a:bodyPr vert="horz" lIns="91440" tIns="45720" rIns="91440" bIns="45720" rtlCol="0" anchor="ctr">
            <a:normAutofit/>
          </a:bodyPr>
          <a:lstStyle/>
          <a:p>
            <a:r>
              <a:rPr lang="en-US" sz="4000" kern="1200">
                <a:solidFill>
                  <a:srgbClr val="C00000"/>
                </a:solidFill>
                <a:latin typeface="Century Gothic" panose="020B0502020202020204" pitchFamily="34" charset="0"/>
              </a:rPr>
              <a:t>Conclusion: Tilting UAV </a:t>
            </a:r>
          </a:p>
        </p:txBody>
      </p:sp>
      <p:pic>
        <p:nvPicPr>
          <p:cNvPr id="4" name="tilting_cer_veloce">
            <a:hlinkClick r:id="" action="ppaction://media"/>
            <a:extLst>
              <a:ext uri="{FF2B5EF4-FFF2-40B4-BE49-F238E27FC236}">
                <a16:creationId xmlns:a16="http://schemas.microsoft.com/office/drawing/2014/main" id="{88302734-0474-6CCA-116B-28AB2212EC9B}"/>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21531" y="3885626"/>
            <a:ext cx="3797536" cy="2857645"/>
          </a:xfrm>
          <a:prstGeom prst="rect">
            <a:avLst/>
          </a:prstGeom>
        </p:spPr>
      </p:pic>
      <p:pic>
        <p:nvPicPr>
          <p:cNvPr id="3" name="tilting_quad_veloce">
            <a:hlinkClick r:id="" action="ppaction://media"/>
            <a:extLst>
              <a:ext uri="{FF2B5EF4-FFF2-40B4-BE49-F238E27FC236}">
                <a16:creationId xmlns:a16="http://schemas.microsoft.com/office/drawing/2014/main" id="{AD0B5B3C-754B-B7B1-5B95-B7A0BDF241D4}"/>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220818" y="3885626"/>
            <a:ext cx="3797536" cy="2857645"/>
          </a:xfrm>
          <a:prstGeom prst="rect">
            <a:avLst/>
          </a:prstGeom>
        </p:spPr>
      </p:pic>
      <p:pic>
        <p:nvPicPr>
          <p:cNvPr id="5" name="tilting_quad_dist_veloce">
            <a:hlinkClick r:id="" action="ppaction://media"/>
            <a:extLst>
              <a:ext uri="{FF2B5EF4-FFF2-40B4-BE49-F238E27FC236}">
                <a16:creationId xmlns:a16="http://schemas.microsoft.com/office/drawing/2014/main" id="{811BC32A-2FB9-43B8-D204-2E93864326B4}"/>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220105" y="3885626"/>
            <a:ext cx="3797536" cy="2857645"/>
          </a:xfrm>
          <a:prstGeom prst="rect">
            <a:avLst/>
          </a:prstGeom>
        </p:spPr>
      </p:pic>
      <p:sp>
        <p:nvSpPr>
          <p:cNvPr id="6" name="Rectangle 1">
            <a:extLst>
              <a:ext uri="{FF2B5EF4-FFF2-40B4-BE49-F238E27FC236}">
                <a16:creationId xmlns:a16="http://schemas.microsoft.com/office/drawing/2014/main" id="{56797877-0C29-D750-81B9-B285BEF19185}"/>
              </a:ext>
            </a:extLst>
          </p:cNvPr>
          <p:cNvSpPr>
            <a:spLocks noChangeArrowheads="1"/>
          </p:cNvSpPr>
          <p:nvPr/>
        </p:nvSpPr>
        <p:spPr bwMode="auto">
          <a:xfrm>
            <a:off x="70104" y="1004838"/>
            <a:ext cx="7684007"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Square</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oscillate and </a:t>
            </a:r>
            <a:r>
              <a:rPr kumimoji="0" lang="it-IT" altLang="it-IT" sz="1700" b="0" i="0" u="none" strike="noStrike" cap="none" normalizeH="0" baseline="0" err="1">
                <a:ln>
                  <a:noFill/>
                </a:ln>
                <a:solidFill>
                  <a:schemeClr val="tx1"/>
                </a:solidFill>
                <a:effectLst/>
                <a:latin typeface="Arial" panose="020B0604020202020204" pitchFamily="34" charset="0"/>
              </a:rPr>
              <a:t>settle</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slower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than</a:t>
            </a:r>
            <a:r>
              <a:rPr kumimoji="0" lang="it-IT" altLang="it-IT" sz="1700" b="0" i="0" u="none" strike="noStrike" cap="none" normalizeH="0" baseline="0">
                <a:ln>
                  <a:noFill/>
                </a:ln>
                <a:solidFill>
                  <a:schemeClr val="tx1"/>
                </a:solidFill>
                <a:effectLst/>
                <a:latin typeface="Arial" panose="020B0604020202020204" pitchFamily="34" charset="0"/>
              </a:rPr>
              <a:t> in </a:t>
            </a:r>
            <a:r>
              <a:rPr kumimoji="0" lang="it-IT" altLang="it-IT" sz="1700" b="0" i="0" u="none" strike="noStrike" cap="none" normalizeH="0" baseline="0" err="1">
                <a:ln>
                  <a:noFill/>
                </a:ln>
                <a:solidFill>
                  <a:schemeClr val="tx1"/>
                </a:solidFill>
                <a:effectLst/>
                <a:latin typeface="Arial" panose="020B0604020202020204" pitchFamily="34" charset="0"/>
              </a:rPr>
              <a:t>circular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Circular</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smoother</a:t>
            </a:r>
            <a:r>
              <a:rPr kumimoji="0" lang="it-IT" altLang="it-IT" sz="1700" b="0" i="0" u="none" strike="noStrike" cap="none" normalizeH="0" baseline="0">
                <a:ln>
                  <a:noFill/>
                </a:ln>
                <a:solidFill>
                  <a:schemeClr val="tx1"/>
                </a:solidFill>
                <a:effectLst/>
                <a:latin typeface="Arial" panose="020B0604020202020204" pitchFamily="34" charset="0"/>
              </a:rPr>
              <a:t> overall, </a:t>
            </a:r>
            <a:r>
              <a:rPr kumimoji="0" lang="it-IT" altLang="it-IT" sz="1700" b="0" i="0" u="none" strike="noStrike" cap="none" normalizeH="0" baseline="0" err="1">
                <a:ln>
                  <a:noFill/>
                </a:ln>
                <a:solidFill>
                  <a:schemeClr val="tx1"/>
                </a:solidFill>
                <a:effectLst/>
                <a:latin typeface="Arial" panose="020B0604020202020204" pitchFamily="34" charset="0"/>
              </a:rPr>
              <a:t>but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sharp</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orientation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change</a:t>
            </a:r>
            <a:r>
              <a:rPr kumimoji="0" lang="it-IT" altLang="it-IT" sz="1700" b="0" i="0" u="none" strike="noStrike" cap="none" normalizeH="0" baseline="0">
                <a:ln>
                  <a:noFill/>
                </a:ln>
                <a:solidFill>
                  <a:schemeClr val="tx1"/>
                </a:solidFill>
                <a:effectLst/>
                <a:latin typeface="Arial" panose="020B0604020202020204" pitchFamily="34" charset="0"/>
              </a:rPr>
              <a:t> in </a:t>
            </a:r>
            <a:r>
              <a:rPr kumimoji="0" lang="it-IT" altLang="it-IT" sz="1700" b="0" i="0" u="none" strike="noStrike" cap="none" normalizeH="0" baseline="0" err="1">
                <a:ln>
                  <a:noFill/>
                </a:ln>
                <a:solidFill>
                  <a:schemeClr val="tx1"/>
                </a:solidFill>
                <a:effectLst/>
                <a:latin typeface="Arial" panose="020B0604020202020204" pitchFamily="34" charset="0"/>
              </a:rPr>
              <a:t>transition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vertical</a:t>
            </a:r>
            <a:r>
              <a:rPr kumimoji="0" lang="it-IT" altLang="it-IT" sz="1700" b="0" i="0" u="none" strike="noStrike" cap="none" normalizeH="0" baseline="0">
                <a:ln>
                  <a:noFill/>
                </a:ln>
                <a:solidFill>
                  <a:schemeClr val="tx1"/>
                </a:solidFill>
                <a:effectLst/>
                <a:latin typeface="Arial" panose="020B0604020202020204" pitchFamily="34" charset="0"/>
              </a:rPr>
              <a:t> ↔ </a:t>
            </a:r>
            <a:r>
              <a:rPr kumimoji="0" lang="it-IT" altLang="it-IT" sz="1700" b="0" i="0" u="none" strike="noStrike" cap="none" normalizeH="0" baseline="0" err="1">
                <a:ln>
                  <a:noFill/>
                </a:ln>
                <a:solidFill>
                  <a:schemeClr val="tx1"/>
                </a:solidFill>
                <a:effectLst/>
                <a:latin typeface="Arial" panose="020B0604020202020204" pitchFamily="34" charset="0"/>
              </a:rPr>
              <a:t>circular</a:t>
            </a:r>
            <a:r>
              <a:rPr kumimoji="0" lang="it-IT" altLang="it-IT" sz="1700" b="0" i="0" u="none" strike="noStrike" cap="none" normalizeH="0" baseline="0">
                <a:ln>
                  <a:noFill/>
                </a:ln>
                <a:solidFill>
                  <a:schemeClr val="tx1"/>
                </a:solidFill>
                <a:effectLst/>
                <a:latin typeface="Arial" panose="020B0604020202020204" pitchFamily="34" charset="0"/>
              </a:rPr>
              <a:t>)</a:t>
            </a:r>
            <a:r>
              <a:rPr lang="it-IT" altLang="it-IT" sz="1700">
                <a:latin typeface="Arial" panose="020B0604020202020204" pitchFamily="34" charset="0"/>
              </a:rPr>
              <a:t>. </a:t>
            </a:r>
            <a:r>
              <a:rPr lang="it-IT" altLang="it-IT" sz="1700" err="1">
                <a:latin typeface="Arial" panose="020B0604020202020204" pitchFamily="34" charset="0"/>
              </a:rPr>
              <a:t>It</a:t>
            </a:r>
            <a:r>
              <a:rPr lang="it-IT" altLang="it-IT" sz="1700">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is</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handled</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better</a:t>
            </a:r>
            <a:r>
              <a:rPr kumimoji="0" lang="it-IT" altLang="it-IT" sz="1700" b="0" i="0" u="none" strike="noStrike" cap="none" normalizeH="0" baseline="0">
                <a:ln>
                  <a:noFill/>
                </a:ln>
                <a:solidFill>
                  <a:schemeClr val="tx1"/>
                </a:solidFill>
                <a:effectLst/>
                <a:latin typeface="Arial" panose="020B0604020202020204" pitchFamily="34" charset="0"/>
              </a:rPr>
              <a:t> by the NMPC</a:t>
            </a:r>
            <a:r>
              <a:rPr lang="it-IT" altLang="it-IT" sz="1700" b="1">
                <a:solidFill>
                  <a:srgbClr val="C00000"/>
                </a:solidFill>
                <a:latin typeface="Arial" panose="020B0604020202020204" pitchFamily="34" charset="0"/>
              </a:rPr>
              <a:t> </a:t>
            </a:r>
            <a:r>
              <a:rPr kumimoji="0" lang="it-IT" altLang="it-IT" sz="1700" b="0" i="0" u="none" strike="noStrike" cap="none" normalizeH="0" baseline="0">
                <a:ln>
                  <a:noFill/>
                </a:ln>
                <a:solidFill>
                  <a:schemeClr val="tx1"/>
                </a:solidFill>
                <a:effectLst/>
                <a:latin typeface="Arial" panose="020B0604020202020204" pitchFamily="34" charset="0"/>
              </a:rPr>
              <a:t>→ linear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remain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unaffected</a:t>
            </a:r>
            <a:r>
              <a:rPr kumimoji="0" lang="it-IT" altLang="it-IT" sz="17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Holocopter</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approach</a:t>
            </a:r>
            <a:r>
              <a:rPr kumimoji="0" lang="it-IT" altLang="it-IT" sz="1700" b="0" i="0" u="none" strike="noStrike" cap="none" normalizeH="0" baseline="0">
                <a:ln>
                  <a:noFill/>
                </a:ln>
                <a:solidFill>
                  <a:schemeClr val="tx1"/>
                </a:solidFill>
                <a:effectLst/>
                <a:latin typeface="Arial" panose="020B0604020202020204" pitchFamily="34" charset="0"/>
              </a:rPr>
              <a:t>: drives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(and </a:t>
            </a:r>
            <a:r>
              <a:rPr kumimoji="0" lang="it-IT" altLang="it-IT" sz="1700" b="0" i="0" u="none" strike="noStrike" cap="none" normalizeH="0" baseline="0" err="1">
                <a:ln>
                  <a:noFill/>
                </a:ln>
                <a:solidFill>
                  <a:schemeClr val="tx1"/>
                </a:solidFill>
                <a:effectLst/>
                <a:latin typeface="Arial" panose="020B0604020202020204" pitchFamily="34" charset="0"/>
              </a:rPr>
              <a:t>derivatives</a:t>
            </a:r>
            <a:r>
              <a:rPr kumimoji="0" lang="it-IT" altLang="it-IT" sz="1700" b="0" i="0" u="none" strike="noStrike" cap="none" normalizeH="0" baseline="0">
                <a:ln>
                  <a:noFill/>
                </a:ln>
                <a:solidFill>
                  <a:schemeClr val="tx1"/>
                </a:solidFill>
                <a:effectLst/>
                <a:latin typeface="Arial" panose="020B0604020202020204" pitchFamily="34" charset="0"/>
              </a:rPr>
              <a:t>) to zero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a:ln>
                  <a:noFill/>
                </a:ln>
                <a:solidFill>
                  <a:srgbClr val="C00000"/>
                </a:solidFill>
                <a:effectLst/>
                <a:latin typeface="Arial" panose="020B0604020202020204" pitchFamily="34" charset="0"/>
              </a:rPr>
              <a:t>NMPC</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minimizes</a:t>
            </a:r>
            <a:r>
              <a:rPr kumimoji="0" lang="it-IT" altLang="it-IT" sz="1700" b="0" i="0" u="none" strike="noStrike" cap="none" normalizeH="0" baseline="0">
                <a:ln>
                  <a:noFill/>
                </a:ln>
                <a:solidFill>
                  <a:schemeClr val="tx1"/>
                </a:solidFill>
                <a:effectLst/>
                <a:latin typeface="Arial" panose="020B0604020202020204" pitchFamily="34" charset="0"/>
              </a:rPr>
              <a:t> cost </a:t>
            </a:r>
            <a:r>
              <a:rPr kumimoji="0" lang="it-IT" altLang="it-IT" sz="1700" b="0" i="0" u="none" strike="noStrike" cap="none" normalizeH="0" baseline="0" err="1">
                <a:ln>
                  <a:noFill/>
                </a:ln>
                <a:solidFill>
                  <a:schemeClr val="tx1"/>
                </a:solidFill>
                <a:effectLst/>
                <a:latin typeface="Arial" panose="020B0604020202020204" pitchFamily="34" charset="0"/>
              </a:rPr>
              <a:t>function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doesn’t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ensure</a:t>
            </a:r>
            <a:r>
              <a:rPr kumimoji="0" lang="it-IT" altLang="it-IT" sz="1700" b="0" i="0" u="none" strike="noStrike" cap="none" normalizeH="0" baseline="0">
                <a:ln>
                  <a:noFill/>
                </a:ln>
                <a:solidFill>
                  <a:schemeClr val="tx1"/>
                </a:solidFill>
                <a:effectLst/>
                <a:latin typeface="Arial" panose="020B0604020202020204" pitchFamily="34" charset="0"/>
              </a:rPr>
              <a:t> zero </a:t>
            </a:r>
            <a:r>
              <a:rPr kumimoji="0" lang="it-IT" altLang="it-IT" sz="1700" b="0" i="0" u="none" strike="noStrike" cap="none" normalizeH="0" baseline="0" err="1">
                <a:ln>
                  <a:noFill/>
                </a:ln>
                <a:solidFill>
                  <a:schemeClr val="tx1"/>
                </a:solidFill>
                <a:effectLst/>
                <a:latin typeface="Arial" panose="020B0604020202020204" pitchFamily="34" charset="0"/>
              </a:rPr>
              <a:t>error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but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robust</a:t>
            </a:r>
            <a:r>
              <a:rPr kumimoji="0" lang="it-IT" altLang="it-IT" sz="1700" b="1" i="0" u="none" strike="noStrike" cap="none" normalizeH="0" baseline="0">
                <a:ln>
                  <a:noFill/>
                </a:ln>
                <a:solidFill>
                  <a:srgbClr val="C00000"/>
                </a:solidFill>
                <a:effectLst/>
                <a:latin typeface="Arial" panose="020B0604020202020204" pitchFamily="34" charset="0"/>
              </a:rPr>
              <a:t> to </a:t>
            </a:r>
            <a:r>
              <a:rPr kumimoji="0" lang="it-IT" altLang="it-IT" sz="1700" b="1" i="0" u="none" strike="noStrike" cap="none" normalizeH="0" baseline="0" err="1">
                <a:ln>
                  <a:noFill/>
                </a:ln>
                <a:solidFill>
                  <a:srgbClr val="C00000"/>
                </a:solidFill>
                <a:effectLst/>
                <a:latin typeface="Arial" panose="020B0604020202020204" pitchFamily="34" charset="0"/>
              </a:rPr>
              <a:t>disturbances</a:t>
            </a:r>
            <a:r>
              <a:rPr kumimoji="0" lang="it-IT" altLang="it-IT" sz="1700" b="0" i="0" u="none" strike="noStrike" cap="none" normalizeH="0" baseline="0">
                <a:ln>
                  <a:noFill/>
                </a:ln>
                <a:solidFill>
                  <a:srgbClr val="C00000"/>
                </a:solidFill>
                <a:effectLst/>
                <a:latin typeface="Arial" panose="020B0604020202020204" pitchFamily="34" charset="0"/>
              </a:rPr>
              <a:t> </a:t>
            </a:r>
          </a:p>
        </p:txBody>
      </p:sp>
      <p:sp>
        <p:nvSpPr>
          <p:cNvPr id="9" name="CasellaDiTesto 8">
            <a:extLst>
              <a:ext uri="{FF2B5EF4-FFF2-40B4-BE49-F238E27FC236}">
                <a16:creationId xmlns:a16="http://schemas.microsoft.com/office/drawing/2014/main" id="{C86C4025-528E-02EE-7193-F0AF26745BA8}"/>
              </a:ext>
            </a:extLst>
          </p:cNvPr>
          <p:cNvSpPr txBox="1"/>
          <p:nvPr/>
        </p:nvSpPr>
        <p:spPr>
          <a:xfrm>
            <a:off x="348095" y="3589198"/>
            <a:ext cx="3190240" cy="276999"/>
          </a:xfrm>
          <a:prstGeom prst="rect">
            <a:avLst/>
          </a:prstGeom>
          <a:noFill/>
        </p:spPr>
        <p:txBody>
          <a:bodyPr wrap="square" rtlCol="0">
            <a:spAutoFit/>
          </a:bodyPr>
          <a:lstStyle/>
          <a:p>
            <a:pPr algn="ctr"/>
            <a:r>
              <a:rPr lang="it-IT" sz="1200" b="1">
                <a:solidFill>
                  <a:schemeClr val="tx2"/>
                </a:solidFill>
              </a:rPr>
              <a:t>HOLOCOPTER : CIRCULAR TRAJECTORY</a:t>
            </a:r>
          </a:p>
        </p:txBody>
      </p:sp>
      <p:sp>
        <p:nvSpPr>
          <p:cNvPr id="10" name="CasellaDiTesto 9">
            <a:extLst>
              <a:ext uri="{FF2B5EF4-FFF2-40B4-BE49-F238E27FC236}">
                <a16:creationId xmlns:a16="http://schemas.microsoft.com/office/drawing/2014/main" id="{C4A34246-CC28-B451-5977-3FB67C5E13A1}"/>
              </a:ext>
            </a:extLst>
          </p:cNvPr>
          <p:cNvSpPr txBox="1"/>
          <p:nvPr/>
        </p:nvSpPr>
        <p:spPr>
          <a:xfrm>
            <a:off x="4430470" y="3589197"/>
            <a:ext cx="3190240" cy="276999"/>
          </a:xfrm>
          <a:prstGeom prst="rect">
            <a:avLst/>
          </a:prstGeom>
          <a:noFill/>
        </p:spPr>
        <p:txBody>
          <a:bodyPr wrap="square" rtlCol="0">
            <a:spAutoFit/>
          </a:bodyPr>
          <a:lstStyle/>
          <a:p>
            <a:pPr algn="ctr"/>
            <a:r>
              <a:rPr lang="it-IT" sz="1200" b="1">
                <a:solidFill>
                  <a:schemeClr val="tx2"/>
                </a:solidFill>
              </a:rPr>
              <a:t>HOLOCOPTER : SQUARE TRAJECTORY</a:t>
            </a:r>
          </a:p>
        </p:txBody>
      </p:sp>
      <p:sp>
        <p:nvSpPr>
          <p:cNvPr id="11" name="CasellaDiTesto 10">
            <a:extLst>
              <a:ext uri="{FF2B5EF4-FFF2-40B4-BE49-F238E27FC236}">
                <a16:creationId xmlns:a16="http://schemas.microsoft.com/office/drawing/2014/main" id="{42208A0C-3E41-1B82-2067-9175F114B0B0}"/>
              </a:ext>
            </a:extLst>
          </p:cNvPr>
          <p:cNvSpPr txBox="1"/>
          <p:nvPr/>
        </p:nvSpPr>
        <p:spPr>
          <a:xfrm>
            <a:off x="7918465" y="3589197"/>
            <a:ext cx="4371361" cy="276999"/>
          </a:xfrm>
          <a:prstGeom prst="rect">
            <a:avLst/>
          </a:prstGeom>
          <a:noFill/>
        </p:spPr>
        <p:txBody>
          <a:bodyPr wrap="square" rtlCol="0">
            <a:spAutoFit/>
          </a:bodyPr>
          <a:lstStyle/>
          <a:p>
            <a:pPr algn="ctr"/>
            <a:r>
              <a:rPr lang="it-IT" sz="1200" b="1">
                <a:solidFill>
                  <a:srgbClr val="C00000"/>
                </a:solidFill>
              </a:rPr>
              <a:t>HOLOCOPTER : SQUARE TRAJECTORY +  DISTURBANCE</a:t>
            </a:r>
          </a:p>
        </p:txBody>
      </p:sp>
      <p:sp>
        <p:nvSpPr>
          <p:cNvPr id="7" name="CasellaDiTesto 6">
            <a:extLst>
              <a:ext uri="{FF2B5EF4-FFF2-40B4-BE49-F238E27FC236}">
                <a16:creationId xmlns:a16="http://schemas.microsoft.com/office/drawing/2014/main" id="{44A06136-AB51-CC66-3FB7-633529D728E5}"/>
              </a:ext>
            </a:extLst>
          </p:cNvPr>
          <p:cNvSpPr txBox="1"/>
          <p:nvPr/>
        </p:nvSpPr>
        <p:spPr>
          <a:xfrm>
            <a:off x="7904896" y="240546"/>
            <a:ext cx="4371361" cy="276999"/>
          </a:xfrm>
          <a:prstGeom prst="rect">
            <a:avLst/>
          </a:prstGeom>
          <a:noFill/>
        </p:spPr>
        <p:txBody>
          <a:bodyPr wrap="square" rtlCol="0">
            <a:spAutoFit/>
          </a:bodyPr>
          <a:lstStyle/>
          <a:p>
            <a:pPr algn="ctr"/>
            <a:r>
              <a:rPr lang="it-IT" sz="1200" b="1">
                <a:solidFill>
                  <a:srgbClr val="C00000"/>
                </a:solidFill>
              </a:rPr>
              <a:t>NMPC : SQUARE TRAJECTORY +  DISTURBANCE</a:t>
            </a:r>
          </a:p>
        </p:txBody>
      </p:sp>
      <p:pic>
        <p:nvPicPr>
          <p:cNvPr id="8" name="MPC_square_dist">
            <a:hlinkClick r:id="" action="ppaction://media"/>
            <a:extLst>
              <a:ext uri="{FF2B5EF4-FFF2-40B4-BE49-F238E27FC236}">
                <a16:creationId xmlns:a16="http://schemas.microsoft.com/office/drawing/2014/main" id="{68808CC9-9BAE-8ACB-DDEC-DAFC90A2C0F2}"/>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220105" y="471642"/>
            <a:ext cx="3797536" cy="2853803"/>
          </a:xfrm>
          <a:prstGeom prst="rect">
            <a:avLst/>
          </a:prstGeom>
        </p:spPr>
      </p:pic>
    </p:spTree>
    <p:extLst>
      <p:ext uri="{BB962C8B-B14F-4D97-AF65-F5344CB8AC3E}">
        <p14:creationId xmlns:p14="http://schemas.microsoft.com/office/powerpoint/2010/main" val="146422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182" fill="hold"/>
                                        <p:tgtEl>
                                          <p:spTgt spid="3"/>
                                        </p:tgtEl>
                                      </p:cBhvr>
                                    </p:cmd>
                                  </p:childTnLst>
                                </p:cTn>
                              </p:par>
                              <p:par>
                                <p:cTn id="7" presetID="1" presetClass="mediacall" presetSubtype="0" fill="hold" nodeType="withEffect">
                                  <p:stCondLst>
                                    <p:cond delay="0"/>
                                  </p:stCondLst>
                                  <p:childTnLst>
                                    <p:cmd type="call" cmd="playFrom(0.0)">
                                      <p:cBhvr>
                                        <p:cTn id="8" dur="29483" fill="hold"/>
                                        <p:tgtEl>
                                          <p:spTgt spid="4"/>
                                        </p:tgtEl>
                                      </p:cBhvr>
                                    </p:cmd>
                                  </p:childTnLst>
                                </p:cTn>
                              </p:par>
                              <p:par>
                                <p:cTn id="9" presetID="1" presetClass="mediacall" presetSubtype="0" fill="hold" nodeType="withEffect">
                                  <p:stCondLst>
                                    <p:cond delay="0"/>
                                  </p:stCondLst>
                                  <p:childTnLst>
                                    <p:cmd type="call" cmd="playFrom(0.0)">
                                      <p:cBhvr>
                                        <p:cTn id="10" dur="30016" fill="hold"/>
                                        <p:tgtEl>
                                          <p:spTgt spid="5"/>
                                        </p:tgtEl>
                                      </p:cBhvr>
                                    </p:cmd>
                                  </p:childTnLst>
                                </p:cTn>
                              </p:par>
                              <p:par>
                                <p:cTn id="11" presetID="1" presetClass="mediacall" presetSubtype="0" fill="hold" nodeType="withEffect">
                                  <p:stCondLst>
                                    <p:cond delay="0"/>
                                  </p:stCondLst>
                                  <p:childTnLst>
                                    <p:cmd type="call" cmd="playFrom(0.0)">
                                      <p:cBhvr>
                                        <p:cTn id="12" dur="327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video>
              <p:cMediaNode vol="80000">
                <p:cTn id="14" fill="hold" display="0">
                  <p:stCondLst>
                    <p:cond delay="indefinite"/>
                  </p:stCondLst>
                </p:cTn>
                <p:tgtEl>
                  <p:spTgt spid="4"/>
                </p:tgtEl>
              </p:cMediaNode>
            </p:video>
            <p:video>
              <p:cMediaNode vol="80000">
                <p:cTn id="15" fill="hold" display="0">
                  <p:stCondLst>
                    <p:cond delay="indefinite"/>
                  </p:stCondLst>
                </p:cTn>
                <p:tgtEl>
                  <p:spTgt spid="5"/>
                </p:tgtEl>
              </p:cMediaNode>
            </p:video>
            <p:video>
              <p:cMediaNode vol="80000">
                <p:cTn id="16" fill="hold"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2861D9-5DD2-9037-F416-A6F560478530}"/>
            </a:ext>
          </a:extLst>
        </p:cNvPr>
        <p:cNvGrpSpPr/>
        <p:nvPr/>
      </p:nvGrpSpPr>
      <p:grpSpPr>
        <a:xfrm>
          <a:off x="0" y="0"/>
          <a:ext cx="0" cy="0"/>
          <a:chOff x="0" y="0"/>
          <a:chExt cx="0" cy="0"/>
        </a:xfrm>
      </p:grpSpPr>
      <p:pic>
        <p:nvPicPr>
          <p:cNvPr id="19" name="Immagine 18" descr="Immagine che contiene stadio, testo, erba, Prato artificiale&#10;&#10;Il contenuto generato dall'IA potrebbe non essere corretto.">
            <a:extLst>
              <a:ext uri="{FF2B5EF4-FFF2-40B4-BE49-F238E27FC236}">
                <a16:creationId xmlns:a16="http://schemas.microsoft.com/office/drawing/2014/main" id="{FF7219EB-7700-9505-C683-AE7B02B5A0A6}"/>
              </a:ext>
            </a:extLst>
          </p:cNvPr>
          <p:cNvPicPr>
            <a:picLocks noChangeAspect="1"/>
          </p:cNvPicPr>
          <p:nvPr/>
        </p:nvPicPr>
        <p:blipFill>
          <a:blip r:embed="rId3"/>
          <a:srcRect l="744" t="-1806" r="-9978" b="31560"/>
          <a:stretch>
            <a:fillRect/>
          </a:stretch>
        </p:blipFill>
        <p:spPr>
          <a:xfrm>
            <a:off x="-86497" y="-234777"/>
            <a:ext cx="13543005" cy="7137694"/>
          </a:xfrm>
          <a:prstGeom prst="rect">
            <a:avLst/>
          </a:prstGeom>
        </p:spPr>
      </p:pic>
    </p:spTree>
    <p:extLst>
      <p:ext uri="{BB962C8B-B14F-4D97-AF65-F5344CB8AC3E}">
        <p14:creationId xmlns:p14="http://schemas.microsoft.com/office/powerpoint/2010/main" val="176587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E643A7-1C50-97C0-D970-CAA685548829}"/>
              </a:ext>
            </a:extLst>
          </p:cNvPr>
          <p:cNvSpPr>
            <a:spLocks noGrp="1"/>
          </p:cNvSpPr>
          <p:nvPr>
            <p:ph type="title"/>
          </p:nvPr>
        </p:nvSpPr>
        <p:spPr>
          <a:xfrm>
            <a:off x="274320" y="219456"/>
            <a:ext cx="4921187" cy="841248"/>
          </a:xfrm>
        </p:spPr>
        <p:txBody>
          <a:bodyPr anchor="b">
            <a:normAutofit fontScale="90000"/>
          </a:bodyPr>
          <a:lstStyle/>
          <a:p>
            <a:r>
              <a:rPr lang="en-GB" sz="5400" dirty="0">
                <a:solidFill>
                  <a:srgbClr val="C00000"/>
                </a:solidFill>
                <a:latin typeface="Century Gothic"/>
              </a:rPr>
              <a:t>INTRODUCTION</a:t>
            </a:r>
            <a:r>
              <a:rPr lang="en-GB" sz="3200" dirty="0">
                <a:solidFill>
                  <a:srgbClr val="C00000"/>
                </a:solidFill>
                <a:latin typeface="Century Gothic"/>
              </a:rPr>
              <a:t> </a:t>
            </a:r>
            <a:endParaRPr lang="it-IT" sz="3200" dirty="0">
              <a:solidFill>
                <a:srgbClr val="C00000"/>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D545F30-61D5-A3C9-3964-111428A05659}"/>
                  </a:ext>
                </a:extLst>
              </p:cNvPr>
              <p:cNvSpPr>
                <a:spLocks noGrp="1"/>
              </p:cNvSpPr>
              <p:nvPr>
                <p:ph idx="1"/>
              </p:nvPr>
            </p:nvSpPr>
            <p:spPr>
              <a:xfrm>
                <a:off x="210312" y="1060704"/>
                <a:ext cx="6876288" cy="4719436"/>
              </a:xfrm>
            </p:spPr>
            <p:txBody>
              <a:bodyPr vert="horz" lIns="91440" tIns="45720" rIns="91440" bIns="45720" rtlCol="0" anchor="t">
                <a:noAutofit/>
              </a:bodyPr>
              <a:lstStyle/>
              <a:p>
                <a:pPr marL="0" indent="0">
                  <a:buNone/>
                </a:pPr>
                <a:r>
                  <a:rPr lang="en-US" sz="1800" dirty="0">
                    <a:ea typeface="+mn-lt"/>
                    <a:cs typeface="+mn-lt"/>
                  </a:rPr>
                  <a:t>Unmanned Aerial Vehicles (</a:t>
                </a:r>
                <a:r>
                  <a:rPr lang="en-US" sz="1800" b="1" dirty="0">
                    <a:solidFill>
                      <a:srgbClr val="C00000"/>
                    </a:solidFill>
                    <a:ea typeface="+mn-lt"/>
                    <a:cs typeface="+mn-lt"/>
                  </a:rPr>
                  <a:t>UAVs</a:t>
                </a:r>
                <a:r>
                  <a:rPr lang="en-US" sz="1800" dirty="0">
                    <a:ea typeface="+mn-lt"/>
                    <a:cs typeface="+mn-lt"/>
                  </a:rPr>
                  <a:t>) are increasingly used for real-time monitoring and inspection tasks, such as sporting events, building inspections, and natural reserve observations.</a:t>
                </a:r>
                <a:endParaRPr lang="it-IT" sz="1800" dirty="0">
                  <a:ea typeface="+mn-lt"/>
                  <a:cs typeface="+mn-lt"/>
                </a:endParaRPr>
              </a:p>
              <a:p>
                <a:pPr marL="0" indent="0">
                  <a:buNone/>
                </a:pPr>
                <a:r>
                  <a:rPr lang="en-US" sz="1800" dirty="0">
                    <a:ea typeface="+mn-lt"/>
                    <a:cs typeface="+mn-lt"/>
                  </a:rPr>
                  <a:t>In this project, we use a UAV equipped with a downward-facing camera, providing continuous area coverage. The mission starts with a vertical ascent to frame the entire scene, followed by perimeter tracking along square or circular trajectories, depending on operational context.</a:t>
                </a:r>
              </a:p>
              <a:p>
                <a:pPr marL="0" indent="0">
                  <a:buNone/>
                </a:pPr>
                <a:r>
                  <a:rPr lang="en-US" sz="1800" dirty="0">
                    <a:ea typeface="+mn-lt"/>
                    <a:cs typeface="+mn-lt"/>
                  </a:rPr>
                  <a:t>Four controllers were designed and tested:</a:t>
                </a:r>
              </a:p>
              <a:p>
                <a:r>
                  <a:rPr lang="en-US" sz="1800" b="1" dirty="0">
                    <a:solidFill>
                      <a:srgbClr val="C00000"/>
                    </a:solidFill>
                    <a:ea typeface="+mn-lt"/>
                    <a:cs typeface="+mn-lt"/>
                  </a:rPr>
                  <a:t>Co-planar quadrotor:</a:t>
                </a:r>
                <a:endParaRPr lang="en-US" sz="1800" dirty="0">
                  <a:solidFill>
                    <a:srgbClr val="C00000"/>
                  </a:solidFill>
                </a:endParaRPr>
              </a:p>
              <a:p>
                <a:pPr lvl="1"/>
                <a:r>
                  <a:rPr lang="en-US" sz="1800" dirty="0">
                    <a:ea typeface="+mn-lt"/>
                    <a:cs typeface="+mn-lt"/>
                  </a:rPr>
                  <a:t>Hierarchical Controller</a:t>
                </a:r>
                <a:endParaRPr lang="en-US" sz="1800" dirty="0"/>
              </a:p>
              <a:p>
                <a:pPr lvl="1"/>
                <a:r>
                  <a:rPr lang="en-US" sz="1800" dirty="0">
                    <a:ea typeface="+mn-lt"/>
                    <a:cs typeface="+mn-lt"/>
                  </a:rPr>
                  <a:t>Adaptive Sliding Mode Controller (ASMC)</a:t>
                </a:r>
              </a:p>
              <a:p>
                <a:r>
                  <a:rPr lang="en-US" sz="1800" b="1" dirty="0">
                    <a:solidFill>
                      <a:srgbClr val="C00000"/>
                    </a:solidFill>
                    <a:ea typeface="+mn-lt"/>
                    <a:cs typeface="+mn-lt"/>
                  </a:rPr>
                  <a:t>Tilting quadrotor:</a:t>
                </a:r>
                <a:endParaRPr lang="en-US" sz="1800" dirty="0">
                  <a:solidFill>
                    <a:srgbClr val="C00000"/>
                  </a:solidFill>
                </a:endParaRPr>
              </a:p>
              <a:p>
                <a:pPr lvl="1"/>
                <a:r>
                  <a:rPr lang="en-US" sz="1800" dirty="0" err="1">
                    <a:ea typeface="+mn-lt"/>
                    <a:cs typeface="+mn-lt"/>
                  </a:rPr>
                  <a:t>Holocopter</a:t>
                </a:r>
                <a:r>
                  <a:rPr lang="en-US" sz="1800" dirty="0">
                    <a:ea typeface="+mn-lt"/>
                    <a:cs typeface="+mn-lt"/>
                  </a:rPr>
                  <a:t> approach  Controller</a:t>
                </a:r>
                <a:endParaRPr lang="en-US" sz="1800" dirty="0"/>
              </a:p>
              <a:p>
                <a:pPr lvl="1"/>
                <a:r>
                  <a:rPr lang="en-US" sz="1800" dirty="0">
                    <a:ea typeface="+mn-lt"/>
                    <a:cs typeface="+mn-lt"/>
                  </a:rPr>
                  <a:t>Nonlinear Model Predictive Controller (NMPC)</a:t>
                </a:r>
                <a:endParaRPr lang="en-US" sz="1800" dirty="0"/>
              </a:p>
              <a:p>
                <a:pPr marL="0" indent="0">
                  <a:buNone/>
                </a:pPr>
                <a:r>
                  <a:rPr lang="en-US" sz="1800" dirty="0">
                    <a:ea typeface="+mn-lt"/>
                    <a:cs typeface="+mn-lt"/>
                  </a:rPr>
                  <a:t>Controllers were evaluated under nominal and disturbed conditions to assess robustness and reliability. The considered disturbance is </a:t>
                </a:r>
                <a14:m>
                  <m:oMath xmlns:m="http://schemas.openxmlformats.org/officeDocument/2006/math">
                    <m:r>
                      <a:rPr lang="it-IT" sz="1800" b="0" i="1" smtClean="0">
                        <a:latin typeface="Cambria Math" panose="02040503050406030204" pitchFamily="18" charset="0"/>
                        <a:ea typeface="+mn-lt"/>
                        <a:cs typeface="+mn-lt"/>
                      </a:rPr>
                      <m:t>𝑑</m:t>
                    </m:r>
                    <m:d>
                      <m:dPr>
                        <m:ctrlPr>
                          <a:rPr lang="it-IT" sz="1800" b="0" i="1" smtClean="0">
                            <a:latin typeface="Cambria Math" panose="02040503050406030204" pitchFamily="18" charset="0"/>
                            <a:ea typeface="+mn-lt"/>
                            <a:cs typeface="+mn-lt"/>
                          </a:rPr>
                        </m:ctrlPr>
                      </m:dPr>
                      <m:e>
                        <m:r>
                          <a:rPr lang="it-IT" sz="1800" b="0" i="1" smtClean="0">
                            <a:latin typeface="Cambria Math" panose="02040503050406030204" pitchFamily="18" charset="0"/>
                            <a:ea typeface="+mn-lt"/>
                            <a:cs typeface="+mn-lt"/>
                          </a:rPr>
                          <m:t>𝑡</m:t>
                        </m:r>
                      </m:e>
                    </m:d>
                    <m:r>
                      <a:rPr lang="it-IT" sz="1800" b="0" i="1" smtClean="0">
                        <a:latin typeface="Cambria Math" panose="02040503050406030204" pitchFamily="18" charset="0"/>
                        <a:ea typeface="+mn-lt"/>
                        <a:cs typeface="+mn-lt"/>
                      </a:rPr>
                      <m:t>=</m:t>
                    </m:r>
                    <m:func>
                      <m:funcPr>
                        <m:ctrlPr>
                          <a:rPr lang="it-IT" sz="1800" b="0" i="1" smtClean="0">
                            <a:latin typeface="Cambria Math" panose="02040503050406030204" pitchFamily="18" charset="0"/>
                            <a:ea typeface="+mn-lt"/>
                            <a:cs typeface="+mn-lt"/>
                          </a:rPr>
                        </m:ctrlPr>
                      </m:funcPr>
                      <m:fName>
                        <m:r>
                          <m:rPr>
                            <m:sty m:val="p"/>
                          </m:rPr>
                          <a:rPr lang="it-IT" sz="1800" b="0" i="0" smtClean="0">
                            <a:latin typeface="Cambria Math" panose="02040503050406030204" pitchFamily="18" charset="0"/>
                            <a:ea typeface="+mn-lt"/>
                            <a:cs typeface="+mn-lt"/>
                          </a:rPr>
                          <m:t>sin</m:t>
                        </m:r>
                      </m:fName>
                      <m:e>
                        <m:d>
                          <m:dPr>
                            <m:ctrlPr>
                              <a:rPr lang="it-IT" sz="1800" b="0" i="1" smtClean="0">
                                <a:latin typeface="Cambria Math" panose="02040503050406030204" pitchFamily="18" charset="0"/>
                                <a:ea typeface="+mn-lt"/>
                                <a:cs typeface="+mn-lt"/>
                              </a:rPr>
                            </m:ctrlPr>
                          </m:dPr>
                          <m:e>
                            <m:r>
                              <a:rPr lang="it-IT" sz="1800" b="0" i="1" smtClean="0">
                                <a:latin typeface="Cambria Math" panose="02040503050406030204" pitchFamily="18" charset="0"/>
                                <a:ea typeface="+mn-lt"/>
                                <a:cs typeface="+mn-lt"/>
                              </a:rPr>
                              <m:t>0.2</m:t>
                            </m:r>
                            <m:r>
                              <a:rPr lang="it-IT" sz="1800" b="0" i="1" smtClean="0">
                                <a:latin typeface="Cambria Math" panose="02040503050406030204" pitchFamily="18" charset="0"/>
                                <a:ea typeface="+mn-lt"/>
                                <a:cs typeface="+mn-lt"/>
                              </a:rPr>
                              <m:t>𝑡</m:t>
                            </m:r>
                          </m:e>
                        </m:d>
                        <m:r>
                          <a:rPr lang="it-IT" sz="1800" b="0" i="1" smtClean="0">
                            <a:latin typeface="Cambria Math" panose="02040503050406030204" pitchFamily="18" charset="0"/>
                            <a:ea typeface="+mn-lt"/>
                            <a:cs typeface="+mn-lt"/>
                          </a:rPr>
                          <m:t>,</m:t>
                        </m:r>
                      </m:e>
                    </m:func>
                  </m:oMath>
                </a14:m>
                <a:r>
                  <a:rPr lang="en-US" sz="1800" dirty="0">
                    <a:ea typeface="+mn-lt"/>
                    <a:cs typeface="+mn-lt"/>
                  </a:rPr>
                  <a:t> applied on any component of translational dynamics.</a:t>
                </a:r>
              </a:p>
            </p:txBody>
          </p:sp>
        </mc:Choice>
        <mc:Fallback xmlns="">
          <p:sp>
            <p:nvSpPr>
              <p:cNvPr id="3" name="Segnaposto contenuto 2">
                <a:extLst>
                  <a:ext uri="{FF2B5EF4-FFF2-40B4-BE49-F238E27FC236}">
                    <a16:creationId xmlns:a16="http://schemas.microsoft.com/office/drawing/2014/main" id="{0D545F30-61D5-A3C9-3964-111428A05659}"/>
                  </a:ext>
                </a:extLst>
              </p:cNvPr>
              <p:cNvSpPr>
                <a:spLocks noGrp="1" noRot="1" noChangeAspect="1" noMove="1" noResize="1" noEditPoints="1" noAdjustHandles="1" noChangeArrowheads="1" noChangeShapeType="1" noTextEdit="1"/>
              </p:cNvSpPr>
              <p:nvPr>
                <p:ph idx="1"/>
              </p:nvPr>
            </p:nvSpPr>
            <p:spPr>
              <a:xfrm>
                <a:off x="210312" y="1060704"/>
                <a:ext cx="6876288" cy="4719436"/>
              </a:xfrm>
              <a:blipFill>
                <a:blip r:embed="rId2"/>
                <a:stretch>
                  <a:fillRect l="-798" t="-1163" r="-1241" b="-22351"/>
                </a:stretch>
              </a:blipFill>
            </p:spPr>
            <p:txBody>
              <a:bodyPr/>
              <a:lstStyle/>
              <a:p>
                <a:r>
                  <a:rPr lang="it-IT">
                    <a:noFill/>
                  </a:rPr>
                  <a:t> </a:t>
                </a:r>
              </a:p>
            </p:txBody>
          </p:sp>
        </mc:Fallback>
      </mc:AlternateContent>
      <p:pic>
        <p:nvPicPr>
          <p:cNvPr id="15" name="Picture 4" descr="Drone che sorvola un campo">
            <a:extLst>
              <a:ext uri="{FF2B5EF4-FFF2-40B4-BE49-F238E27FC236}">
                <a16:creationId xmlns:a16="http://schemas.microsoft.com/office/drawing/2014/main" id="{1554952C-7485-C03C-6979-37D6EC86B6D1}"/>
              </a:ext>
            </a:extLst>
          </p:cNvPr>
          <p:cNvPicPr>
            <a:picLocks noChangeAspect="1"/>
          </p:cNvPicPr>
          <p:nvPr/>
        </p:nvPicPr>
        <p:blipFill>
          <a:blip r:embed="rId3"/>
          <a:srcRect l="32297" r="19803" b="-1"/>
          <a:stretch>
            <a:fillRect/>
          </a:stretch>
        </p:blipFill>
        <p:spPr>
          <a:xfrm>
            <a:off x="7270812" y="10"/>
            <a:ext cx="4921187" cy="6857990"/>
          </a:xfrm>
          <a:prstGeom prst="rect">
            <a:avLst/>
          </a:prstGeom>
        </p:spPr>
      </p:pic>
      <p:grpSp>
        <p:nvGrpSpPr>
          <p:cNvPr id="16"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4219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44208A-EBAF-77FE-9AF6-AA91E1A6E109}"/>
              </a:ext>
            </a:extLst>
          </p:cNvPr>
          <p:cNvSpPr>
            <a:spLocks noGrp="1"/>
          </p:cNvSpPr>
          <p:nvPr>
            <p:ph type="title"/>
          </p:nvPr>
        </p:nvSpPr>
        <p:spPr>
          <a:xfrm>
            <a:off x="1517202" y="221715"/>
            <a:ext cx="3314954" cy="1807305"/>
          </a:xfrm>
        </p:spPr>
        <p:txBody>
          <a:bodyPr>
            <a:normAutofit/>
          </a:bodyPr>
          <a:lstStyle/>
          <a:p>
            <a:r>
              <a:rPr lang="en-GB" sz="5400" dirty="0">
                <a:solidFill>
                  <a:srgbClr val="C00000"/>
                </a:solidFill>
                <a:latin typeface="Century Gothic"/>
              </a:rPr>
              <a:t>PLANNER</a:t>
            </a:r>
            <a:endParaRPr lang="it-IT" sz="5400" dirty="0">
              <a:solidFill>
                <a:srgbClr val="C00000"/>
              </a:solidFill>
            </a:endParaRPr>
          </a:p>
        </p:txBody>
      </p:sp>
      <p:sp>
        <p:nvSpPr>
          <p:cNvPr id="3" name="Segnaposto contenuto 2">
            <a:extLst>
              <a:ext uri="{FF2B5EF4-FFF2-40B4-BE49-F238E27FC236}">
                <a16:creationId xmlns:a16="http://schemas.microsoft.com/office/drawing/2014/main" id="{77ABEEF2-289C-50E7-2486-E3B1CA1D4451}"/>
              </a:ext>
            </a:extLst>
          </p:cNvPr>
          <p:cNvSpPr>
            <a:spLocks noGrp="1"/>
          </p:cNvSpPr>
          <p:nvPr>
            <p:ph idx="1"/>
          </p:nvPr>
        </p:nvSpPr>
        <p:spPr>
          <a:xfrm>
            <a:off x="637854" y="2250735"/>
            <a:ext cx="5073650" cy="3843666"/>
          </a:xfrm>
        </p:spPr>
        <p:txBody>
          <a:bodyPr>
            <a:noAutofit/>
          </a:bodyPr>
          <a:lstStyle/>
          <a:p>
            <a:pPr marL="0" indent="0">
              <a:buNone/>
            </a:pPr>
            <a:r>
              <a:rPr lang="en-US" sz="1800" dirty="0"/>
              <a:t>In this work, smooth reference trajectories were designed for two UAV configurations </a:t>
            </a:r>
            <a:r>
              <a:rPr lang="en-US" sz="1800" b="1" dirty="0">
                <a:solidFill>
                  <a:srgbClr val="C00000"/>
                </a:solidFill>
              </a:rPr>
              <a:t>Co-planar quadrotor</a:t>
            </a:r>
            <a:r>
              <a:rPr lang="en-US" sz="1800" b="1" dirty="0"/>
              <a:t> </a:t>
            </a:r>
            <a:r>
              <a:rPr lang="en-US" sz="1800" dirty="0"/>
              <a:t>and</a:t>
            </a:r>
            <a:r>
              <a:rPr lang="en-US" sz="1800" b="1" dirty="0"/>
              <a:t> </a:t>
            </a:r>
            <a:r>
              <a:rPr lang="en-US" sz="1800" b="1" dirty="0">
                <a:solidFill>
                  <a:srgbClr val="C00000"/>
                </a:solidFill>
              </a:rPr>
              <a:t>Tilting quadrotor</a:t>
            </a:r>
            <a:r>
              <a:rPr lang="en-US" sz="1800" dirty="0"/>
              <a:t>.</a:t>
            </a:r>
          </a:p>
          <a:p>
            <a:pPr marL="0" indent="0">
              <a:buNone/>
            </a:pPr>
            <a:r>
              <a:rPr lang="en-US" sz="1800" dirty="0"/>
              <a:t>Two trajectory profiles were tested for both configurations:</a:t>
            </a:r>
          </a:p>
          <a:p>
            <a:pPr lvl="1"/>
            <a:r>
              <a:rPr lang="en-US" sz="1800" b="1" dirty="0">
                <a:solidFill>
                  <a:srgbClr val="C00000"/>
                </a:solidFill>
              </a:rPr>
              <a:t>Vertical ascent + square path </a:t>
            </a:r>
            <a:r>
              <a:rPr lang="en-US" sz="1800" dirty="0"/>
              <a:t>(sharp transitions at corners).</a:t>
            </a:r>
          </a:p>
          <a:p>
            <a:pPr lvl="1"/>
            <a:r>
              <a:rPr lang="en-US" sz="1800" b="1" dirty="0">
                <a:solidFill>
                  <a:srgbClr val="C00000"/>
                </a:solidFill>
              </a:rPr>
              <a:t>Vertical ascent + circular path</a:t>
            </a:r>
            <a:r>
              <a:rPr lang="en-US" sz="1800" dirty="0">
                <a:solidFill>
                  <a:srgbClr val="C00000"/>
                </a:solidFill>
              </a:rPr>
              <a:t> </a:t>
            </a:r>
            <a:r>
              <a:rPr lang="en-US" sz="1800" dirty="0"/>
              <a:t>(smooth, continuous motion).</a:t>
            </a:r>
          </a:p>
          <a:p>
            <a:pPr marL="0" indent="0">
              <a:buNone/>
            </a:pPr>
            <a:r>
              <a:rPr lang="en-US" sz="1800" dirty="0"/>
              <a:t>This approach highlights controller performance under varying motion conditions.</a:t>
            </a:r>
          </a:p>
        </p:txBody>
      </p:sp>
      <p:pic>
        <p:nvPicPr>
          <p:cNvPr id="2050" name="Picture 2" descr="Drone quadricottero nero che vola sopra la collina durante il giorno foto –  Immagine gratis di Tecnologia su Unsplash">
            <a:extLst>
              <a:ext uri="{FF2B5EF4-FFF2-40B4-BE49-F238E27FC236}">
                <a16:creationId xmlns:a16="http://schemas.microsoft.com/office/drawing/2014/main" id="{87FD7A28-A4AB-970F-FFBD-421AF9FE6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76" r="20187"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3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E4D652F-87B8-2F23-CB76-42FADDF4C466}"/>
              </a:ext>
            </a:extLst>
          </p:cNvPr>
          <p:cNvSpPr>
            <a:spLocks noGrp="1"/>
          </p:cNvSpPr>
          <p:nvPr>
            <p:ph type="title"/>
          </p:nvPr>
        </p:nvSpPr>
        <p:spPr>
          <a:xfrm>
            <a:off x="180982" y="186309"/>
            <a:ext cx="4283202" cy="2308860"/>
          </a:xfrm>
        </p:spPr>
        <p:txBody>
          <a:bodyPr anchor="ctr">
            <a:normAutofit fontScale="90000"/>
          </a:bodyPr>
          <a:lstStyle/>
          <a:p>
            <a:r>
              <a:rPr lang="en-GB" dirty="0">
                <a:solidFill>
                  <a:srgbClr val="C00000"/>
                </a:solidFill>
                <a:latin typeface="Century Gothic"/>
              </a:rPr>
              <a:t>PLANNER: trajectory segment details</a:t>
            </a:r>
            <a:endParaRPr lang="it-IT" dirty="0">
              <a:solidFill>
                <a:srgbClr val="C00000"/>
              </a:solidFill>
            </a:endParaRP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641FF3B6-AB3A-C4CB-1F52-9CC285258AA3}"/>
              </a:ext>
            </a:extLst>
          </p:cNvPr>
          <p:cNvSpPr>
            <a:spLocks noGrp="1"/>
          </p:cNvSpPr>
          <p:nvPr>
            <p:ph idx="1"/>
          </p:nvPr>
        </p:nvSpPr>
        <p:spPr>
          <a:xfrm>
            <a:off x="180982" y="2461768"/>
            <a:ext cx="3531482" cy="4329430"/>
          </a:xfrm>
        </p:spPr>
        <p:txBody>
          <a:bodyPr anchor="t">
            <a:normAutofit lnSpcReduction="10000"/>
          </a:bodyPr>
          <a:lstStyle/>
          <a:p>
            <a:pPr marL="0" indent="0">
              <a:buNone/>
            </a:pPr>
            <a:r>
              <a:rPr lang="en-US" sz="1600" b="1" dirty="0">
                <a:solidFill>
                  <a:srgbClr val="C00000"/>
                </a:solidFill>
              </a:rPr>
              <a:t>Co-planar Quadrotor (Underactuated):</a:t>
            </a:r>
            <a:endParaRPr lang="en-US" sz="1600" dirty="0">
              <a:solidFill>
                <a:srgbClr val="C00000"/>
              </a:solidFill>
            </a:endParaRPr>
          </a:p>
          <a:p>
            <a:r>
              <a:rPr lang="en-US" sz="1600" dirty="0"/>
              <a:t>Direct control of position (x, y, z) and yaw angle.</a:t>
            </a:r>
          </a:p>
          <a:p>
            <a:r>
              <a:rPr lang="en-US" sz="1600" dirty="0"/>
              <a:t>Roll and pitch angles are indirectly determined by the required horizontal accelerations.</a:t>
            </a:r>
          </a:p>
          <a:p>
            <a:r>
              <a:rPr lang="en-US" sz="1600" dirty="0"/>
              <a:t>Yaw angle smoothly evolves across the entire trajectory.</a:t>
            </a:r>
          </a:p>
          <a:p>
            <a:pPr marL="0" indent="0">
              <a:buNone/>
            </a:pPr>
            <a:r>
              <a:rPr lang="en-US" sz="1600" b="1" dirty="0">
                <a:solidFill>
                  <a:srgbClr val="C00000"/>
                </a:solidFill>
              </a:rPr>
              <a:t>Tilting Quadrotor (Fully Actuated):</a:t>
            </a:r>
            <a:endParaRPr lang="en-US" sz="1600" dirty="0">
              <a:solidFill>
                <a:srgbClr val="C00000"/>
              </a:solidFill>
            </a:endParaRPr>
          </a:p>
          <a:p>
            <a:r>
              <a:rPr lang="en-US" sz="1600" dirty="0"/>
              <a:t>Complete control over both position and orientation due to variable </a:t>
            </a:r>
            <a:r>
              <a:rPr lang="en-US" sz="1600"/>
              <a:t>propellers’</a:t>
            </a:r>
            <a:r>
              <a:rPr lang="en-US" sz="1600" dirty="0"/>
              <a:t> inclination.</a:t>
            </a:r>
          </a:p>
          <a:p>
            <a:r>
              <a:rPr lang="en-US" sz="1600" dirty="0"/>
              <a:t>Explicit assignment of roll and pitch angles, optimizing the camera’s field of view and improving observational capabilities.</a:t>
            </a:r>
          </a:p>
        </p:txBody>
      </p:sp>
      <p:pic>
        <p:nvPicPr>
          <p:cNvPr id="6" name="Immagine 5">
            <a:extLst>
              <a:ext uri="{FF2B5EF4-FFF2-40B4-BE49-F238E27FC236}">
                <a16:creationId xmlns:a16="http://schemas.microsoft.com/office/drawing/2014/main" id="{F2CEBDF7-4861-E6B1-112F-1D6935452D1E}"/>
              </a:ext>
            </a:extLst>
          </p:cNvPr>
          <p:cNvPicPr>
            <a:picLocks noChangeAspect="1"/>
          </p:cNvPicPr>
          <p:nvPr/>
        </p:nvPicPr>
        <p:blipFill>
          <a:blip r:embed="rId2"/>
          <a:stretch>
            <a:fillRect/>
          </a:stretch>
        </p:blipFill>
        <p:spPr>
          <a:xfrm>
            <a:off x="4495058" y="1426546"/>
            <a:ext cx="7707233" cy="4065788"/>
          </a:xfrm>
          <a:prstGeom prst="rect">
            <a:avLst/>
          </a:prstGeom>
        </p:spPr>
      </p:pic>
    </p:spTree>
    <p:extLst>
      <p:ext uri="{BB962C8B-B14F-4D97-AF65-F5344CB8AC3E}">
        <p14:creationId xmlns:p14="http://schemas.microsoft.com/office/powerpoint/2010/main" val="301036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FD99C5-AAD3-7CFC-8111-EE4044FDB14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A1387B-7EE8-6CE5-4738-632D15538670}"/>
              </a:ext>
            </a:extLst>
          </p:cNvPr>
          <p:cNvSpPr>
            <a:spLocks noGrp="1"/>
          </p:cNvSpPr>
          <p:nvPr>
            <p:ph type="title"/>
          </p:nvPr>
        </p:nvSpPr>
        <p:spPr>
          <a:xfrm>
            <a:off x="112232" y="170094"/>
            <a:ext cx="11464072" cy="714634"/>
          </a:xfrm>
        </p:spPr>
        <p:txBody>
          <a:bodyPr anchor="t">
            <a:noAutofit/>
          </a:bodyPr>
          <a:lstStyle/>
          <a:p>
            <a:r>
              <a:rPr lang="en-GB" dirty="0">
                <a:solidFill>
                  <a:srgbClr val="C00000"/>
                </a:solidFill>
                <a:latin typeface="Century Gothic"/>
              </a:rPr>
              <a:t>Co-planar UAV: Hierarchical control </a:t>
            </a:r>
            <a:endParaRPr lang="it-IT" dirty="0">
              <a:solidFill>
                <a:srgbClr val="C00000"/>
              </a:solidFill>
              <a:latin typeface="Century Gothic" panose="020B0502020202020204" pitchFamily="34" charset="0"/>
            </a:endParaRPr>
          </a:p>
        </p:txBody>
      </p:sp>
      <p:pic>
        <p:nvPicPr>
          <p:cNvPr id="5" name="Immagine 4">
            <a:extLst>
              <a:ext uri="{FF2B5EF4-FFF2-40B4-BE49-F238E27FC236}">
                <a16:creationId xmlns:a16="http://schemas.microsoft.com/office/drawing/2014/main" id="{C76C3472-7AA0-9D8D-22E4-E61C8EDBBF28}"/>
              </a:ext>
            </a:extLst>
          </p:cNvPr>
          <p:cNvPicPr>
            <a:picLocks noChangeAspect="1"/>
          </p:cNvPicPr>
          <p:nvPr/>
        </p:nvPicPr>
        <p:blipFill>
          <a:blip r:embed="rId2"/>
          <a:srcRect l="10026" r="11355"/>
          <a:stretch>
            <a:fillRect/>
          </a:stretch>
        </p:blipFill>
        <p:spPr>
          <a:xfrm>
            <a:off x="112232" y="2341038"/>
            <a:ext cx="6713403" cy="3799869"/>
          </a:xfrm>
          <a:prstGeom prst="rect">
            <a:avLst/>
          </a:prstGeom>
        </p:spPr>
      </p:pic>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02715DC-EFD9-A889-7700-69CCB1AD98E0}"/>
                  </a:ext>
                </a:extLst>
              </p:cNvPr>
              <p:cNvSpPr>
                <a:spLocks noGrp="1"/>
              </p:cNvSpPr>
              <p:nvPr>
                <p:ph idx="1"/>
              </p:nvPr>
            </p:nvSpPr>
            <p:spPr>
              <a:xfrm>
                <a:off x="6664090" y="2091097"/>
                <a:ext cx="5527910" cy="3986946"/>
              </a:xfrm>
            </p:spPr>
            <p:txBody>
              <a:bodyPr anchor="t">
                <a:noAutofit/>
              </a:bodyPr>
              <a:lstStyle/>
              <a:p>
                <a:r>
                  <a:rPr lang="it-IT" sz="1500" b="1" dirty="0">
                    <a:solidFill>
                      <a:srgbClr val="C00000"/>
                    </a:solidFill>
                  </a:rPr>
                  <a:t>Rotational Subsystem </a:t>
                </a:r>
                <a:r>
                  <a:rPr lang="it-IT" sz="1500" dirty="0"/>
                  <a:t>(</a:t>
                </a:r>
                <a:r>
                  <a:rPr lang="it-IT" sz="1500" dirty="0" err="1"/>
                  <a:t>Fully</a:t>
                </a:r>
                <a:r>
                  <a:rPr lang="it-IT" sz="1500" dirty="0"/>
                  <a:t> </a:t>
                </a:r>
                <a:r>
                  <a:rPr lang="it-IT" sz="1500" dirty="0" err="1"/>
                  <a:t>Actuated</a:t>
                </a:r>
                <a:r>
                  <a:rPr lang="it-IT" sz="1500" dirty="0"/>
                  <a:t>): </a:t>
                </a:r>
                <a:endParaRPr lang="it-IT" sz="1500" i="1" dirty="0"/>
              </a:p>
              <a:p>
                <a:pPr marL="0" indent="0" algn="ctr">
                  <a:buNone/>
                </a:pPr>
                <a14:m>
                  <m:oMath xmlns:m="http://schemas.openxmlformats.org/officeDocument/2006/math">
                    <m:r>
                      <a:rPr lang="it-IT" sz="1500" i="1">
                        <a:latin typeface="Cambria Math" panose="02040503050406030204" pitchFamily="18" charset="0"/>
                      </a:rPr>
                      <m:t>𝑀</m:t>
                    </m:r>
                    <m:d>
                      <m:dPr>
                        <m:ctrlPr>
                          <a:rPr lang="it-IT" sz="1500" i="1">
                            <a:latin typeface="Cambria Math" panose="02040503050406030204" pitchFamily="18" charset="0"/>
                          </a:rPr>
                        </m:ctrlPr>
                      </m:d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d>
                    <m:acc>
                      <m:accPr>
                        <m:chr m:val="̈"/>
                        <m:ctrlPr>
                          <a:rPr lang="it-IT" sz="1500" i="1">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acc>
                    <m:r>
                      <a:rPr lang="it-IT" sz="1500">
                        <a:latin typeface="Cambria Math" panose="02040503050406030204" pitchFamily="18" charset="0"/>
                      </a:rPr>
                      <m:t>=−</m:t>
                    </m:r>
                    <m:r>
                      <m:rPr>
                        <m:sty m:val="p"/>
                      </m:rPr>
                      <a:rPr lang="it-IT" sz="1500">
                        <a:latin typeface="Cambria Math" panose="02040503050406030204" pitchFamily="18" charset="0"/>
                      </a:rPr>
                      <m:t>C</m:t>
                    </m:r>
                    <m:r>
                      <a:rPr lang="it-IT" sz="1500">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oMath>
                </a14:m>
                <a:r>
                  <a:rPr lang="it-IT" sz="1500" dirty="0"/>
                  <a:t>,</a:t>
                </a:r>
                <a14:m>
                  <m:oMath xmlns:m="http://schemas.openxmlformats.org/officeDocument/2006/math">
                    <m:acc>
                      <m:accPr>
                        <m:chr m:val="̇"/>
                        <m:ctrlPr>
                          <a:rPr lang="it-IT" sz="1500" i="1" dirty="0">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r>
                          <a:rPr lang="it-IT" sz="1500" i="1">
                            <a:latin typeface="Cambria Math" panose="02040503050406030204" pitchFamily="18" charset="0"/>
                          </a:rPr>
                          <m:t>)</m:t>
                        </m:r>
                      </m:e>
                    </m:acc>
                  </m:oMath>
                </a14:m>
                <a:r>
                  <a:rPr lang="it-IT" sz="1500" dirty="0"/>
                  <a:t> </a:t>
                </a:r>
                <a14:m>
                  <m:oMath xmlns:m="http://schemas.openxmlformats.org/officeDocument/2006/math">
                    <m:acc>
                      <m:accPr>
                        <m:chr m:val="̇"/>
                        <m:ctrlPr>
                          <a:rPr lang="it-IT" sz="1500" i="1" dirty="0">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acc>
                    <m:r>
                      <a:rPr lang="it-IT" sz="1500">
                        <a:latin typeface="Cambria Math" panose="02040503050406030204" pitchFamily="18" charset="0"/>
                      </a:rPr>
                      <m:t>+</m:t>
                    </m:r>
                    <m:sSup>
                      <m:sSupPr>
                        <m:ctrlPr>
                          <a:rPr lang="it-IT" sz="1500" i="1">
                            <a:latin typeface="Cambria Math" panose="02040503050406030204" pitchFamily="18" charset="0"/>
                          </a:rPr>
                        </m:ctrlPr>
                      </m:sSupPr>
                      <m:e>
                        <m:r>
                          <a:rPr lang="it-IT" sz="1500" i="1">
                            <a:latin typeface="Cambria Math" panose="02040503050406030204" pitchFamily="18" charset="0"/>
                          </a:rPr>
                          <m:t>𝑄</m:t>
                        </m:r>
                      </m:e>
                      <m:sup>
                        <m:r>
                          <a:rPr lang="it-IT" sz="1500" i="1">
                            <a:latin typeface="Cambria Math" panose="02040503050406030204" pitchFamily="18" charset="0"/>
                          </a:rPr>
                          <m:t>𝑇</m:t>
                        </m:r>
                      </m:sup>
                    </m:sSup>
                    <m:r>
                      <a:rPr lang="it-IT" sz="1500">
                        <a:latin typeface="Cambria Math" panose="02040503050406030204" pitchFamily="18" charset="0"/>
                      </a:rPr>
                      <m:t> </m:t>
                    </m:r>
                    <m:d>
                      <m:dPr>
                        <m:ctrlPr>
                          <a:rPr lang="it-IT" sz="1500" i="1">
                            <a:latin typeface="Cambria Math" panose="02040503050406030204" pitchFamily="18" charset="0"/>
                          </a:rPr>
                        </m:ctrlPr>
                      </m:d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d>
                    <m:sSup>
                      <m:sSupPr>
                        <m:ctrlPr>
                          <a:rPr lang="it-IT" sz="1500" i="1">
                            <a:latin typeface="Cambria Math" panose="02040503050406030204" pitchFamily="18" charset="0"/>
                          </a:rPr>
                        </m:ctrlPr>
                      </m:sSupPr>
                      <m:e>
                        <m:r>
                          <a:rPr lang="it-IT" sz="1500" i="1">
                            <a:latin typeface="Cambria Math" panose="02040503050406030204" pitchFamily="18" charset="0"/>
                            <a:ea typeface="Cambria Math" panose="02040503050406030204" pitchFamily="18" charset="0"/>
                          </a:rPr>
                          <m:t>𝜏</m:t>
                        </m:r>
                      </m:e>
                      <m:sup>
                        <m:r>
                          <a:rPr lang="it-IT" sz="1500" i="1">
                            <a:latin typeface="Cambria Math" panose="02040503050406030204" pitchFamily="18" charset="0"/>
                          </a:rPr>
                          <m:t>𝑏</m:t>
                        </m:r>
                      </m:sup>
                    </m:sSup>
                    <m:r>
                      <a:rPr lang="it-IT" sz="1500">
                        <a:latin typeface="Cambria Math" panose="02040503050406030204" pitchFamily="18" charset="0"/>
                      </a:rPr>
                      <m:t> </m:t>
                    </m:r>
                  </m:oMath>
                </a14:m>
                <a:endParaRPr lang="it-IT" sz="1500" dirty="0"/>
              </a:p>
              <a:p>
                <a:pPr marL="0" indent="0">
                  <a:buNone/>
                </a:pPr>
                <a14:m>
                  <m:oMath xmlns:m="http://schemas.openxmlformats.org/officeDocument/2006/math">
                    <m:r>
                      <m:rPr>
                        <m:sty m:val="p"/>
                      </m:rPr>
                      <a:rPr lang="it-IT" sz="1500">
                        <a:latin typeface="Cambria Math" panose="02040503050406030204" pitchFamily="18" charset="0"/>
                      </a:rPr>
                      <m:t>F</m:t>
                    </m:r>
                  </m:oMath>
                </a14:m>
                <a:r>
                  <a:rPr lang="it-IT" sz="1500" dirty="0" err="1"/>
                  <a:t>eedback</a:t>
                </a:r>
                <a:r>
                  <a:rPr lang="it-IT" sz="1500" dirty="0"/>
                  <a:t> </a:t>
                </a:r>
                <a:r>
                  <a:rPr lang="it-IT" sz="1500" dirty="0" err="1"/>
                  <a:t>linearized</a:t>
                </a:r>
                <a:r>
                  <a:rPr lang="it-IT" sz="1500" dirty="0"/>
                  <a:t> </a:t>
                </a:r>
                <a:r>
                  <a:rPr lang="it-IT" sz="1500" dirty="0" err="1"/>
                  <a:t>using</a:t>
                </a:r>
                <a:r>
                  <a:rPr lang="it-IT" sz="1500" dirty="0"/>
                  <a:t> </a:t>
                </a:r>
                <a:r>
                  <a:rPr lang="it-IT" sz="1500" dirty="0" err="1"/>
                  <a:t>virtual</a:t>
                </a:r>
                <a:r>
                  <a:rPr lang="it-IT" sz="1500" dirty="0"/>
                  <a:t> input </a:t>
                </a:r>
                <a14:m>
                  <m:oMath xmlns:m="http://schemas.openxmlformats.org/officeDocument/2006/math">
                    <m:acc>
                      <m:accPr>
                        <m:chr m:val="̃"/>
                        <m:ctrlPr>
                          <a:rPr lang="it-IT" sz="1500" i="1" dirty="0">
                            <a:latin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𝜏</m:t>
                        </m:r>
                      </m:e>
                    </m:acc>
                  </m:oMath>
                </a14:m>
                <a:r>
                  <a:rPr lang="it-IT" sz="1500" i="1" dirty="0">
                    <a:ea typeface="Cambria Math" panose="02040503050406030204" pitchFamily="18" charset="0"/>
                  </a:rPr>
                  <a:t>, </a:t>
                </a:r>
                <a:r>
                  <a:rPr lang="it-IT" sz="1500" dirty="0" err="1"/>
                  <a:t>ensuring</a:t>
                </a:r>
                <a:r>
                  <a:rPr lang="it-IT" sz="1500" dirty="0"/>
                  <a:t> </a:t>
                </a:r>
                <a:r>
                  <a:rPr lang="it-IT" sz="1500" dirty="0" err="1"/>
                  <a:t>exponential</a:t>
                </a:r>
                <a:r>
                  <a:rPr lang="it-IT" sz="1500" dirty="0"/>
                  <a:t> </a:t>
                </a:r>
                <a:r>
                  <a:rPr lang="it-IT" sz="1500" dirty="0" err="1"/>
                  <a:t>convergence</a:t>
                </a:r>
                <a:r>
                  <a:rPr lang="it-IT" sz="1500" dirty="0"/>
                  <a:t> of </a:t>
                </a:r>
                <a14:m>
                  <m:oMath xmlns:m="http://schemas.openxmlformats.org/officeDocument/2006/math">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m:rPr>
                            <m:sty m:val="p"/>
                          </m:rPr>
                          <a:rPr lang="el-GR" sz="1500" i="1">
                            <a:latin typeface="Cambria Math" panose="02040503050406030204" pitchFamily="18" charset="0"/>
                          </a:rPr>
                          <m:t>η</m:t>
                        </m:r>
                      </m:sub>
                    </m:sSub>
                  </m:oMath>
                </a14:m>
                <a:r>
                  <a:rPr lang="it-IT" sz="1500" dirty="0"/>
                  <a:t>,</a:t>
                </a:r>
                <a14:m>
                  <m:oMath xmlns:m="http://schemas.openxmlformats.org/officeDocument/2006/math">
                    <m:acc>
                      <m:accPr>
                        <m:chr m:val="̇"/>
                        <m:ctrlPr>
                          <a:rPr lang="it-IT" sz="1500" i="1" dirty="0">
                            <a:latin typeface="Cambria Math" panose="02040503050406030204" pitchFamily="18" charset="0"/>
                          </a:rPr>
                        </m:ctrlPr>
                      </m:accPr>
                      <m:e>
                        <m:sSub>
                          <m:sSubPr>
                            <m:ctrlPr>
                              <a:rPr lang="it-IT" sz="1500" i="1" dirty="0">
                                <a:latin typeface="Cambria Math" panose="02040503050406030204" pitchFamily="18" charset="0"/>
                              </a:rPr>
                            </m:ctrlPr>
                          </m:sSubPr>
                          <m:e>
                            <m:r>
                              <a:rPr lang="it-IT" sz="1500" i="1" dirty="0">
                                <a:latin typeface="Cambria Math" panose="02040503050406030204" pitchFamily="18" charset="0"/>
                              </a:rPr>
                              <m:t>𝑒</m:t>
                            </m:r>
                          </m:e>
                          <m:sub>
                            <m:r>
                              <m:rPr>
                                <m:sty m:val="p"/>
                              </m:rPr>
                              <a:rPr lang="el-GR" sz="1500" i="1">
                                <a:latin typeface="Cambria Math" panose="02040503050406030204" pitchFamily="18" charset="0"/>
                              </a:rPr>
                              <m:t>η</m:t>
                            </m:r>
                          </m:sub>
                        </m:sSub>
                      </m:e>
                    </m:acc>
                  </m:oMath>
                </a14:m>
                <a:r>
                  <a:rPr lang="it-IT" sz="1500" i="1" dirty="0">
                    <a:ea typeface="Cambria Math" panose="02040503050406030204" pitchFamily="18" charset="0"/>
                  </a:rPr>
                  <a:t>:</a:t>
                </a:r>
              </a:p>
              <a:p>
                <a:pPr marL="0" indent="0" algn="ctr">
                  <a:buNone/>
                </a:pPr>
                <a14:m>
                  <m:oMath xmlns:m="http://schemas.openxmlformats.org/officeDocument/2006/math">
                    <m:sSup>
                      <m:sSupPr>
                        <m:ctrlPr>
                          <a:rPr lang="it-IT" sz="1500" i="1">
                            <a:latin typeface="Cambria Math" panose="02040503050406030204" pitchFamily="18" charset="0"/>
                          </a:rPr>
                        </m:ctrlPr>
                      </m:sSupPr>
                      <m:e>
                        <m:r>
                          <a:rPr lang="it-IT" sz="1500" i="1">
                            <a:latin typeface="Cambria Math" panose="02040503050406030204" pitchFamily="18" charset="0"/>
                            <a:ea typeface="Cambria Math" panose="02040503050406030204" pitchFamily="18" charset="0"/>
                          </a:rPr>
                          <m:t>𝜏</m:t>
                        </m:r>
                      </m:e>
                      <m:sup>
                        <m:r>
                          <a:rPr lang="it-IT" sz="1500" i="1">
                            <a:latin typeface="Cambria Math" panose="02040503050406030204" pitchFamily="18" charset="0"/>
                          </a:rPr>
                          <m:t>𝑏</m:t>
                        </m:r>
                      </m:sup>
                    </m:sSup>
                    <m:r>
                      <a:rPr lang="it-IT" sz="1500">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𝐼</m:t>
                        </m:r>
                      </m:e>
                      <m:sub>
                        <m:r>
                          <a:rPr lang="it-IT" sz="1500" i="1">
                            <a:latin typeface="Cambria Math" panose="02040503050406030204" pitchFamily="18" charset="0"/>
                          </a:rPr>
                          <m:t>𝑏</m:t>
                        </m:r>
                      </m:sub>
                    </m:sSub>
                    <m:r>
                      <a:rPr lang="it-IT" sz="1500" i="1">
                        <a:latin typeface="Cambria Math" panose="02040503050406030204" pitchFamily="18" charset="0"/>
                      </a:rPr>
                      <m:t>𝑄</m:t>
                    </m:r>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oMath>
                </a14:m>
                <a:r>
                  <a:rPr lang="it-IT" sz="1500" dirty="0"/>
                  <a:t>)</a:t>
                </a:r>
                <a14:m>
                  <m:oMath xmlns:m="http://schemas.openxmlformats.org/officeDocument/2006/math">
                    <m:acc>
                      <m:accPr>
                        <m:chr m:val="̃"/>
                        <m:ctrlPr>
                          <a:rPr lang="it-IT" sz="1500" i="1" dirty="0">
                            <a:latin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𝜏</m:t>
                        </m:r>
                      </m:e>
                    </m:acc>
                  </m:oMath>
                </a14:m>
                <a:r>
                  <a:rPr lang="it-IT" sz="1500" dirty="0"/>
                  <a:t> </a:t>
                </a:r>
                <a14:m>
                  <m:oMath xmlns:m="http://schemas.openxmlformats.org/officeDocument/2006/math">
                    <m:r>
                      <a:rPr lang="it-IT" sz="1500" b="0" i="0" smtClean="0">
                        <a:latin typeface="Cambria Math" panose="02040503050406030204" pitchFamily="18" charset="0"/>
                      </a:rPr>
                      <m:t>+</m:t>
                    </m:r>
                    <m:sSup>
                      <m:sSupPr>
                        <m:ctrlPr>
                          <a:rPr lang="it-IT" sz="1500" i="1" smtClean="0">
                            <a:latin typeface="Cambria Math" panose="02040503050406030204" pitchFamily="18" charset="0"/>
                          </a:rPr>
                        </m:ctrlPr>
                      </m:sSupPr>
                      <m:e>
                        <m:r>
                          <a:rPr lang="it-IT" sz="1500" i="1">
                            <a:latin typeface="Cambria Math" panose="02040503050406030204" pitchFamily="18" charset="0"/>
                          </a:rPr>
                          <m:t>𝑄</m:t>
                        </m:r>
                        <m:d>
                          <m:dPr>
                            <m:ctrlPr>
                              <a:rPr lang="it-IT" sz="1500" i="1">
                                <a:latin typeface="Cambria Math" panose="02040503050406030204" pitchFamily="18" charset="0"/>
                              </a:rPr>
                            </m:ctrlPr>
                          </m:d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d>
                      </m:e>
                      <m:sup>
                        <m:r>
                          <a:rPr lang="it-IT" sz="1500" i="1">
                            <a:latin typeface="Cambria Math" panose="02040503050406030204" pitchFamily="18" charset="0"/>
                          </a:rPr>
                          <m:t>−</m:t>
                        </m:r>
                        <m:r>
                          <a:rPr lang="it-IT" sz="1500" i="1">
                            <a:latin typeface="Cambria Math" panose="02040503050406030204" pitchFamily="18" charset="0"/>
                          </a:rPr>
                          <m:t>𝑇</m:t>
                        </m:r>
                      </m:sup>
                    </m:sSup>
                    <m:r>
                      <m:rPr>
                        <m:sty m:val="p"/>
                      </m:rPr>
                      <a:rPr lang="it-IT" sz="1500">
                        <a:latin typeface="Cambria Math" panose="02040503050406030204" pitchFamily="18" charset="0"/>
                      </a:rPr>
                      <m:t>C</m:t>
                    </m:r>
                    <m:r>
                      <a:rPr lang="it-IT" sz="1500">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oMath>
                </a14:m>
                <a:r>
                  <a:rPr lang="it-IT" sz="1500" dirty="0"/>
                  <a:t>,</a:t>
                </a:r>
                <a14:m>
                  <m:oMath xmlns:m="http://schemas.openxmlformats.org/officeDocument/2006/math">
                    <m:acc>
                      <m:accPr>
                        <m:chr m:val="̇"/>
                        <m:ctrlPr>
                          <a:rPr lang="it-IT" sz="1500" i="1" dirty="0">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r>
                          <a:rPr lang="it-IT" sz="1500" i="1">
                            <a:latin typeface="Cambria Math" panose="02040503050406030204" pitchFamily="18" charset="0"/>
                          </a:rPr>
                          <m:t>)</m:t>
                        </m:r>
                      </m:e>
                    </m:acc>
                    <m:acc>
                      <m:accPr>
                        <m:chr m:val="̇"/>
                        <m:ctrlPr>
                          <a:rPr lang="it-IT" sz="1500" i="1" dirty="0">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ea typeface="Cambria Math" panose="02040503050406030204" pitchFamily="18" charset="0"/>
                              </a:rPr>
                              <m:t>𝜂</m:t>
                            </m:r>
                          </m:e>
                          <m:sub>
                            <m:r>
                              <a:rPr lang="it-IT" sz="1500" i="1">
                                <a:latin typeface="Cambria Math" panose="02040503050406030204" pitchFamily="18" charset="0"/>
                              </a:rPr>
                              <m:t>𝑏</m:t>
                            </m:r>
                          </m:sub>
                        </m:sSub>
                      </m:e>
                    </m:acc>
                  </m:oMath>
                </a14:m>
                <a:endParaRPr lang="it-IT" sz="15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it-IT" sz="1500" i="1" dirty="0">
                              <a:latin typeface="Cambria Math" panose="02040503050406030204" pitchFamily="18" charset="0"/>
                            </a:rPr>
                          </m:ctrlPr>
                        </m:accPr>
                        <m:e>
                          <m:r>
                            <a:rPr lang="it-IT" sz="1500" i="1" dirty="0">
                              <a:latin typeface="Cambria Math" panose="02040503050406030204" pitchFamily="18" charset="0"/>
                            </a:rPr>
                            <m:t> </m:t>
                          </m:r>
                          <m:r>
                            <a:rPr lang="it-IT" sz="1500" i="1" dirty="0">
                              <a:latin typeface="Cambria Math" panose="02040503050406030204" pitchFamily="18" charset="0"/>
                              <a:ea typeface="Cambria Math" panose="02040503050406030204" pitchFamily="18" charset="0"/>
                            </a:rPr>
                            <m:t>𝜏</m:t>
                          </m:r>
                        </m:e>
                      </m:acc>
                      <m:r>
                        <a:rPr lang="it-IT" sz="1500" dirty="0">
                          <a:latin typeface="Cambria Math" panose="02040503050406030204" pitchFamily="18" charset="0"/>
                          <a:ea typeface="Cambria Math" panose="02040503050406030204" pitchFamily="18" charset="0"/>
                        </a:rPr>
                        <m:t>=</m:t>
                      </m:r>
                      <m:sSup>
                        <m:sSupPr>
                          <m:ctrlPr>
                            <a:rPr lang="it-IT" sz="1500" i="1" dirty="0">
                              <a:latin typeface="Cambria Math" panose="02040503050406030204" pitchFamily="18" charset="0"/>
                              <a:ea typeface="Cambria Math" panose="02040503050406030204" pitchFamily="18" charset="0"/>
                            </a:rPr>
                          </m:ctrlPr>
                        </m:sSupPr>
                        <m:e>
                          <m:r>
                            <a:rPr lang="it-IT" sz="1500" dirty="0">
                              <a:latin typeface="Cambria Math" panose="02040503050406030204" pitchFamily="18" charset="0"/>
                              <a:ea typeface="Cambria Math" panose="02040503050406030204" pitchFamily="18" charset="0"/>
                            </a:rPr>
                            <m:t>−</m:t>
                          </m:r>
                          <m:sSub>
                            <m:sSubPr>
                              <m:ctrlPr>
                                <a:rPr lang="it-IT" sz="1500" i="1" dirty="0">
                                  <a:latin typeface="Cambria Math" panose="02040503050406030204" pitchFamily="18" charset="0"/>
                                  <a:ea typeface="Cambria Math" panose="02040503050406030204" pitchFamily="18" charset="0"/>
                                </a:rPr>
                              </m:ctrlPr>
                            </m:sSubPr>
                            <m:e>
                              <m:r>
                                <m:rPr>
                                  <m:sty m:val="p"/>
                                </m:rPr>
                                <a:rPr lang="it-IT" sz="1500" dirty="0">
                                  <a:latin typeface="Cambria Math" panose="02040503050406030204" pitchFamily="18" charset="0"/>
                                  <a:ea typeface="Cambria Math" panose="02040503050406030204" pitchFamily="18" charset="0"/>
                                </a:rPr>
                                <m:t>K</m:t>
                              </m:r>
                            </m:e>
                            <m:sub>
                              <m:r>
                                <m:rPr>
                                  <m:sty m:val="p"/>
                                </m:rPr>
                                <a:rPr lang="it-IT" sz="1500" dirty="0">
                                  <a:latin typeface="Cambria Math" panose="02040503050406030204" pitchFamily="18" charset="0"/>
                                  <a:ea typeface="Cambria Math" panose="02040503050406030204" pitchFamily="18" charset="0"/>
                                </a:rPr>
                                <m:t>e</m:t>
                              </m:r>
                            </m:sub>
                          </m:sSub>
                          <m:r>
                            <a:rPr lang="it-IT" sz="1500" dirty="0">
                              <a:latin typeface="Cambria Math" panose="02040503050406030204" pitchFamily="18" charset="0"/>
                              <a:ea typeface="Cambria Math" panose="02040503050406030204" pitchFamily="18" charset="0"/>
                            </a:rPr>
                            <m:t>[</m:t>
                          </m:r>
                          <m:sSub>
                            <m:sSubPr>
                              <m:ctrlPr>
                                <a:rPr lang="it-IT" sz="1500" i="1" dirty="0">
                                  <a:latin typeface="Cambria Math" panose="02040503050406030204" pitchFamily="18" charset="0"/>
                                  <a:ea typeface="Cambria Math" panose="02040503050406030204" pitchFamily="18" charset="0"/>
                                </a:rPr>
                              </m:ctrlPr>
                            </m:sSubPr>
                            <m:e>
                              <m:r>
                                <m:rPr>
                                  <m:sty m:val="p"/>
                                </m:rPr>
                                <a:rPr lang="it-IT" sz="1500" dirty="0">
                                  <a:latin typeface="Cambria Math" panose="02040503050406030204" pitchFamily="18" charset="0"/>
                                  <a:ea typeface="Cambria Math" panose="02040503050406030204" pitchFamily="18" charset="0"/>
                                </a:rPr>
                                <m:t>e</m:t>
                              </m:r>
                            </m:e>
                            <m:sub>
                              <m:r>
                                <a:rPr lang="it-IT" sz="1500" i="1" dirty="0">
                                  <a:latin typeface="Cambria Math" panose="02040503050406030204" pitchFamily="18" charset="0"/>
                                  <a:ea typeface="Cambria Math" panose="02040503050406030204" pitchFamily="18" charset="0"/>
                                </a:rPr>
                                <m:t>𝜂</m:t>
                              </m:r>
                            </m:sub>
                          </m:sSub>
                          <m:r>
                            <a:rPr lang="it-IT" sz="1500" dirty="0">
                              <a:latin typeface="Cambria Math" panose="02040503050406030204" pitchFamily="18" charset="0"/>
                              <a:ea typeface="Cambria Math" panose="02040503050406030204" pitchFamily="18" charset="0"/>
                            </a:rPr>
                            <m:t>,</m:t>
                          </m:r>
                          <m:acc>
                            <m:accPr>
                              <m:chr m:val="̇"/>
                              <m:ctrlPr>
                                <a:rPr lang="it-IT" sz="1500" i="1" dirty="0">
                                  <a:latin typeface="Cambria Math" panose="02040503050406030204" pitchFamily="18" charset="0"/>
                                  <a:ea typeface="Cambria Math" panose="02040503050406030204" pitchFamily="18" charset="0"/>
                                </a:rPr>
                              </m:ctrlPr>
                            </m:accPr>
                            <m:e>
                              <m:sSub>
                                <m:sSubPr>
                                  <m:ctrlPr>
                                    <a:rPr lang="it-IT" sz="1500" i="1" dirty="0">
                                      <a:latin typeface="Cambria Math" panose="02040503050406030204" pitchFamily="18" charset="0"/>
                                      <a:ea typeface="Cambria Math" panose="02040503050406030204" pitchFamily="18" charset="0"/>
                                    </a:rPr>
                                  </m:ctrlPr>
                                </m:sSubPr>
                                <m:e>
                                  <m:acc>
                                    <m:accPr>
                                      <m:chr m:val="̇"/>
                                      <m:ctrlPr>
                                        <a:rPr lang="it-IT" sz="1500" i="1" dirty="0">
                                          <a:latin typeface="Cambria Math" panose="02040503050406030204" pitchFamily="18" charset="0"/>
                                          <a:ea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𝑒</m:t>
                                      </m:r>
                                    </m:e>
                                  </m:acc>
                                </m:e>
                                <m:sub>
                                  <m:r>
                                    <a:rPr lang="it-IT" sz="1500" i="1" dirty="0">
                                      <a:latin typeface="Cambria Math" panose="02040503050406030204" pitchFamily="18" charset="0"/>
                                      <a:ea typeface="Cambria Math" panose="02040503050406030204" pitchFamily="18" charset="0"/>
                                    </a:rPr>
                                    <m:t>𝜂</m:t>
                                  </m:r>
                                </m:sub>
                              </m:sSub>
                              <m:r>
                                <a:rPr lang="it-IT" sz="1500" i="1" dirty="0">
                                  <a:latin typeface="Cambria Math" panose="02040503050406030204" pitchFamily="18" charset="0"/>
                                  <a:ea typeface="Cambria Math" panose="02040503050406030204" pitchFamily="18" charset="0"/>
                                </a:rPr>
                                <m:t>]</m:t>
                              </m:r>
                            </m:e>
                          </m:acc>
                        </m:e>
                        <m:sup>
                          <m:r>
                            <a:rPr lang="it-IT" sz="1500" i="1" dirty="0">
                              <a:latin typeface="Cambria Math" panose="02040503050406030204" pitchFamily="18" charset="0"/>
                              <a:ea typeface="Cambria Math" panose="02040503050406030204" pitchFamily="18" charset="0"/>
                            </a:rPr>
                            <m:t>𝑇</m:t>
                          </m:r>
                        </m:sup>
                      </m:sSup>
                      <m:r>
                        <a:rPr lang="it-IT" sz="1500" i="1" dirty="0">
                          <a:latin typeface="Cambria Math" panose="02040503050406030204" pitchFamily="18" charset="0"/>
                          <a:ea typeface="Cambria Math" panose="02040503050406030204" pitchFamily="18" charset="0"/>
                        </a:rPr>
                        <m:t>+ </m:t>
                      </m:r>
                      <m:sSub>
                        <m:sSubPr>
                          <m:ctrlPr>
                            <a:rPr lang="it-IT" sz="1500" i="1" dirty="0">
                              <a:latin typeface="Cambria Math" panose="02040503050406030204" pitchFamily="18" charset="0"/>
                              <a:ea typeface="Cambria Math" panose="02040503050406030204" pitchFamily="18" charset="0"/>
                            </a:rPr>
                          </m:ctrlPr>
                        </m:sSubPr>
                        <m:e>
                          <m:acc>
                            <m:accPr>
                              <m:chr m:val="̈"/>
                              <m:ctrlPr>
                                <a:rPr lang="it-IT" sz="1500" i="1" dirty="0">
                                  <a:latin typeface="Cambria Math" panose="02040503050406030204" pitchFamily="18" charset="0"/>
                                  <a:ea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𝑝</m:t>
                              </m:r>
                            </m:e>
                          </m:acc>
                        </m:e>
                        <m:sub>
                          <m:r>
                            <a:rPr lang="it-IT" sz="1500" i="1" dirty="0">
                              <a:latin typeface="Cambria Math" panose="02040503050406030204" pitchFamily="18" charset="0"/>
                              <a:ea typeface="Cambria Math" panose="02040503050406030204" pitchFamily="18" charset="0"/>
                            </a:rPr>
                            <m:t>𝑏</m:t>
                          </m:r>
                          <m:r>
                            <a:rPr lang="it-IT" sz="1500" i="1" dirty="0">
                              <a:latin typeface="Cambria Math" panose="02040503050406030204" pitchFamily="18" charset="0"/>
                              <a:ea typeface="Cambria Math" panose="02040503050406030204" pitchFamily="18" charset="0"/>
                            </a:rPr>
                            <m:t>,</m:t>
                          </m:r>
                          <m:r>
                            <a:rPr lang="it-IT" sz="1500" i="1" dirty="0">
                              <a:latin typeface="Cambria Math" panose="02040503050406030204" pitchFamily="18" charset="0"/>
                              <a:ea typeface="Cambria Math" panose="02040503050406030204" pitchFamily="18" charset="0"/>
                            </a:rPr>
                            <m:t>𝑑</m:t>
                          </m:r>
                        </m:sub>
                      </m:sSub>
                    </m:oMath>
                  </m:oMathPara>
                </a14:m>
                <a:br>
                  <a:rPr lang="it-IT" sz="1500" dirty="0"/>
                </a:br>
                <a:endParaRPr lang="it-IT" sz="1500" dirty="0"/>
              </a:p>
              <a:p>
                <a:pPr marL="0" indent="0" algn="ctr">
                  <a:buNone/>
                </a:pPr>
                <a14:m>
                  <m:oMathPara xmlns:m="http://schemas.openxmlformats.org/officeDocument/2006/math">
                    <m:oMathParaPr>
                      <m:jc m:val="centerGroup"/>
                    </m:oMathParaPr>
                    <m:oMath xmlns:m="http://schemas.openxmlformats.org/officeDocument/2006/math">
                      <m:sSub>
                        <m:sSubPr>
                          <m:ctrlPr>
                            <a:rPr lang="it-IT" sz="1500" b="0" i="1" smtClean="0">
                              <a:latin typeface="Cambria Math" panose="02040503050406030204" pitchFamily="18" charset="0"/>
                            </a:rPr>
                          </m:ctrlPr>
                        </m:sSubPr>
                        <m:e>
                          <m:r>
                            <a:rPr lang="it-IT" sz="1500" b="0" i="1" smtClean="0">
                              <a:latin typeface="Cambria Math" panose="02040503050406030204" pitchFamily="18" charset="0"/>
                            </a:rPr>
                            <m:t>𝐾</m:t>
                          </m:r>
                        </m:e>
                        <m:sub>
                          <m:r>
                            <a:rPr lang="it-IT" sz="1500" b="0" i="1" smtClean="0">
                              <a:latin typeface="Cambria Math" panose="02040503050406030204" pitchFamily="18" charset="0"/>
                            </a:rPr>
                            <m:t>𝑒</m:t>
                          </m:r>
                        </m:sub>
                      </m:sSub>
                      <m:r>
                        <a:rPr lang="it-IT" sz="1500" b="0" i="1" smtClean="0">
                          <a:latin typeface="Cambria Math" panose="02040503050406030204" pitchFamily="18" charset="0"/>
                        </a:rPr>
                        <m:t>=[150</m:t>
                      </m:r>
                      <m:sSub>
                        <m:sSubPr>
                          <m:ctrlPr>
                            <a:rPr lang="it-IT" sz="1500" b="0" i="1" smtClean="0">
                              <a:latin typeface="Cambria Math" panose="02040503050406030204" pitchFamily="18" charset="0"/>
                            </a:rPr>
                          </m:ctrlPr>
                        </m:sSubPr>
                        <m:e>
                          <m:r>
                            <a:rPr lang="it-IT" sz="1500" b="0" i="1" smtClean="0">
                              <a:latin typeface="Cambria Math" panose="02040503050406030204" pitchFamily="18" charset="0"/>
                            </a:rPr>
                            <m:t>𝐼</m:t>
                          </m:r>
                        </m:e>
                        <m:sub>
                          <m:r>
                            <a:rPr lang="it-IT" sz="1500" b="0" i="1" smtClean="0">
                              <a:latin typeface="Cambria Math" panose="02040503050406030204" pitchFamily="18" charset="0"/>
                            </a:rPr>
                            <m:t>3</m:t>
                          </m:r>
                        </m:sub>
                      </m:sSub>
                      <m:r>
                        <a:rPr lang="it-IT" sz="1500" b="0" i="1" smtClean="0">
                          <a:latin typeface="Cambria Math" panose="02040503050406030204" pitchFamily="18" charset="0"/>
                        </a:rPr>
                        <m:t>    </m:t>
                      </m:r>
                      <m:rad>
                        <m:radPr>
                          <m:degHide m:val="on"/>
                          <m:ctrlPr>
                            <a:rPr lang="it-IT" sz="1500" b="0" i="1" smtClean="0">
                              <a:latin typeface="Cambria Math" panose="02040503050406030204" pitchFamily="18" charset="0"/>
                            </a:rPr>
                          </m:ctrlPr>
                        </m:radPr>
                        <m:deg/>
                        <m:e>
                          <m:r>
                            <a:rPr lang="it-IT" sz="1500" b="0" i="1" smtClean="0">
                              <a:latin typeface="Cambria Math" panose="02040503050406030204" pitchFamily="18" charset="0"/>
                            </a:rPr>
                            <m:t>150</m:t>
                          </m:r>
                        </m:e>
                      </m:rad>
                      <m:sSub>
                        <m:sSubPr>
                          <m:ctrlPr>
                            <a:rPr lang="it-IT" sz="1500" b="0" i="1" smtClean="0">
                              <a:latin typeface="Cambria Math" panose="02040503050406030204" pitchFamily="18" charset="0"/>
                            </a:rPr>
                          </m:ctrlPr>
                        </m:sSubPr>
                        <m:e>
                          <m:r>
                            <a:rPr lang="it-IT" sz="1500" b="0" i="1" smtClean="0">
                              <a:latin typeface="Cambria Math" panose="02040503050406030204" pitchFamily="18" charset="0"/>
                            </a:rPr>
                            <m:t>𝐼</m:t>
                          </m:r>
                        </m:e>
                        <m:sub>
                          <m:r>
                            <a:rPr lang="it-IT" sz="1500" b="0" i="1" smtClean="0">
                              <a:latin typeface="Cambria Math" panose="02040503050406030204" pitchFamily="18" charset="0"/>
                            </a:rPr>
                            <m:t>3</m:t>
                          </m:r>
                        </m:sub>
                      </m:sSub>
                      <m:r>
                        <a:rPr lang="it-IT" sz="1500" b="0" i="1" smtClean="0">
                          <a:latin typeface="Cambria Math" panose="02040503050406030204" pitchFamily="18" charset="0"/>
                        </a:rPr>
                        <m:t>]</m:t>
                      </m:r>
                    </m:oMath>
                  </m:oMathPara>
                </a14:m>
                <a:endParaRPr lang="it-IT" sz="1500" dirty="0"/>
              </a:p>
              <a:p>
                <a:r>
                  <a:rPr lang="it-IT" sz="1500" b="1" dirty="0" err="1">
                    <a:solidFill>
                      <a:srgbClr val="C00000"/>
                    </a:solidFill>
                  </a:rPr>
                  <a:t>Translational</a:t>
                </a:r>
                <a:r>
                  <a:rPr lang="it-IT" sz="1500" b="1" dirty="0">
                    <a:solidFill>
                      <a:srgbClr val="C00000"/>
                    </a:solidFill>
                  </a:rPr>
                  <a:t> </a:t>
                </a:r>
                <a:r>
                  <a:rPr lang="it-IT" sz="1500" b="1" dirty="0" err="1">
                    <a:solidFill>
                      <a:srgbClr val="C00000"/>
                    </a:solidFill>
                  </a:rPr>
                  <a:t>subsystem</a:t>
                </a:r>
                <a:r>
                  <a:rPr lang="it-IT" sz="1500" b="1" dirty="0">
                    <a:solidFill>
                      <a:srgbClr val="C00000"/>
                    </a:solidFill>
                  </a:rPr>
                  <a:t> </a:t>
                </a:r>
                <a:r>
                  <a:rPr lang="it-IT" sz="1500" dirty="0"/>
                  <a:t>(</a:t>
                </a:r>
                <a:r>
                  <a:rPr lang="it-IT" sz="1500" dirty="0" err="1"/>
                  <a:t>underactuated</a:t>
                </a:r>
                <a:r>
                  <a:rPr lang="it-IT" sz="1500" dirty="0"/>
                  <a:t>): </a:t>
                </a:r>
              </a:p>
              <a:p>
                <a:pPr marL="0" indent="0" algn="ctr">
                  <a:buNone/>
                </a:pPr>
                <a14:m>
                  <m:oMath xmlns:m="http://schemas.openxmlformats.org/officeDocument/2006/math">
                    <m:r>
                      <a:rPr lang="it-IT" sz="1500" i="1">
                        <a:latin typeface="Cambria Math" panose="02040503050406030204" pitchFamily="18" charset="0"/>
                      </a:rPr>
                      <m:t>𝑚</m:t>
                    </m:r>
                    <m:acc>
                      <m:accPr>
                        <m:chr m:val="̈"/>
                        <m:ctrlPr>
                          <a:rPr lang="it-IT" sz="1500" i="1">
                            <a:latin typeface="Cambria Math" panose="02040503050406030204" pitchFamily="18" charset="0"/>
                          </a:rPr>
                        </m:ctrlPr>
                      </m:accPr>
                      <m:e>
                        <m:sSub>
                          <m:sSubPr>
                            <m:ctrlPr>
                              <a:rPr lang="it-IT" sz="1500" i="1">
                                <a:latin typeface="Cambria Math" panose="02040503050406030204" pitchFamily="18" charset="0"/>
                              </a:rPr>
                            </m:ctrlPr>
                          </m:sSubPr>
                          <m:e>
                            <m:r>
                              <a:rPr lang="it-IT" sz="1500" i="1">
                                <a:latin typeface="Cambria Math" panose="02040503050406030204" pitchFamily="18" charset="0"/>
                              </a:rPr>
                              <m:t>𝑝</m:t>
                            </m:r>
                          </m:e>
                          <m:sub>
                            <m:r>
                              <a:rPr lang="it-IT" sz="1500" i="1">
                                <a:latin typeface="Cambria Math" panose="02040503050406030204" pitchFamily="18" charset="0"/>
                              </a:rPr>
                              <m:t>𝑏</m:t>
                            </m:r>
                          </m:sub>
                        </m:sSub>
                      </m:e>
                    </m:acc>
                    <m:r>
                      <a:rPr lang="it-IT" sz="1500" i="1">
                        <a:latin typeface="Cambria Math" panose="02040503050406030204" pitchFamily="18" charset="0"/>
                      </a:rPr>
                      <m:t>=</m:t>
                    </m:r>
                    <m:r>
                      <a:rPr lang="it-IT" sz="1500" i="1">
                        <a:latin typeface="Cambria Math" panose="02040503050406030204" pitchFamily="18" charset="0"/>
                      </a:rPr>
                      <m:t>𝑚𝑔</m:t>
                    </m:r>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3</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𝑢</m:t>
                        </m:r>
                      </m:e>
                      <m:sub>
                        <m:r>
                          <a:rPr lang="it-IT" sz="1500" i="1">
                            <a:latin typeface="Cambria Math" panose="02040503050406030204" pitchFamily="18" charset="0"/>
                          </a:rPr>
                          <m:t>𝑇</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𝑅</m:t>
                        </m:r>
                      </m:e>
                      <m:sub>
                        <m:r>
                          <a:rPr lang="it-IT" sz="1500" i="1">
                            <a:latin typeface="Cambria Math" panose="02040503050406030204" pitchFamily="18" charset="0"/>
                          </a:rPr>
                          <m:t>𝑏</m:t>
                        </m:r>
                      </m:sub>
                    </m:sSub>
                  </m:oMath>
                </a14:m>
                <a:r>
                  <a:rPr lang="it-IT" sz="1500" dirty="0"/>
                  <a:t> </a:t>
                </a:r>
                <a14:m>
                  <m:oMath xmlns:m="http://schemas.openxmlformats.org/officeDocument/2006/math">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3</m:t>
                        </m:r>
                      </m:sub>
                    </m:sSub>
                  </m:oMath>
                </a14:m>
                <a:endParaRPr lang="it-IT" sz="1500" dirty="0"/>
              </a:p>
              <a:p>
                <a:pPr marL="0" indent="0">
                  <a:buNone/>
                </a:pPr>
                <a:r>
                  <a:rPr lang="it-IT" sz="1500" dirty="0" err="1"/>
                  <a:t>Define</a:t>
                </a:r>
                <a:r>
                  <a:rPr lang="it-IT" sz="1500" dirty="0"/>
                  <a:t> </a:t>
                </a:r>
                <a:r>
                  <a:rPr lang="it-IT" sz="1500" dirty="0" err="1"/>
                  <a:t>virtual</a:t>
                </a:r>
                <a:r>
                  <a:rPr lang="it-IT" sz="1500" dirty="0"/>
                  <a:t> </a:t>
                </a:r>
                <a:r>
                  <a:rPr lang="it-IT" sz="1500" dirty="0" err="1"/>
                  <a:t>acceleration</a:t>
                </a:r>
                <a:r>
                  <a:rPr lang="it-IT" sz="1500" dirty="0"/>
                  <a:t> </a:t>
                </a:r>
                <a14:m>
                  <m:oMath xmlns:m="http://schemas.openxmlformats.org/officeDocument/2006/math">
                    <m:sSub>
                      <m:sSubPr>
                        <m:ctrlPr>
                          <a:rPr lang="it-IT" sz="1500" i="1" dirty="0">
                            <a:latin typeface="Cambria Math" panose="02040503050406030204" pitchFamily="18" charset="0"/>
                            <a:ea typeface="Cambria Math" panose="02040503050406030204" pitchFamily="18" charset="0"/>
                          </a:rPr>
                        </m:ctrlPr>
                      </m:sSubPr>
                      <m:e>
                        <m:r>
                          <a:rPr lang="it-IT" sz="1500" i="1" dirty="0">
                            <a:latin typeface="Cambria Math" panose="02040503050406030204" pitchFamily="18" charset="0"/>
                            <a:ea typeface="Cambria Math" panose="02040503050406030204" pitchFamily="18" charset="0"/>
                          </a:rPr>
                          <m:t>𝜇</m:t>
                        </m:r>
                      </m:e>
                      <m:sub>
                        <m:r>
                          <a:rPr lang="it-IT" sz="1500" i="1" dirty="0">
                            <a:latin typeface="Cambria Math" panose="02040503050406030204" pitchFamily="18" charset="0"/>
                            <a:ea typeface="Cambria Math" panose="02040503050406030204" pitchFamily="18" charset="0"/>
                          </a:rPr>
                          <m:t>𝑑</m:t>
                        </m:r>
                      </m:sub>
                    </m:sSub>
                  </m:oMath>
                </a14:m>
                <a:r>
                  <a:rPr lang="it-IT" sz="1500" dirty="0"/>
                  <a:t> , </a:t>
                </a:r>
                <a:r>
                  <a:rPr lang="it-IT" sz="1500" dirty="0" err="1"/>
                  <a:t>ensuring</a:t>
                </a:r>
                <a:r>
                  <a:rPr lang="it-IT" sz="1500" dirty="0"/>
                  <a:t> </a:t>
                </a:r>
                <a:r>
                  <a:rPr lang="it-IT" sz="1500" dirty="0" err="1"/>
                  <a:t>exponential</a:t>
                </a:r>
                <a:r>
                  <a:rPr lang="it-IT" sz="1500" dirty="0"/>
                  <a:t> </a:t>
                </a:r>
                <a:r>
                  <a:rPr lang="it-IT" sz="1500" dirty="0" err="1"/>
                  <a:t>convergence</a:t>
                </a:r>
                <a:r>
                  <a:rPr lang="it-IT" sz="1500" dirty="0"/>
                  <a:t> of </a:t>
                </a:r>
                <a14:m>
                  <m:oMath xmlns:m="http://schemas.openxmlformats.org/officeDocument/2006/math">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𝑝</m:t>
                        </m:r>
                      </m:sub>
                    </m:sSub>
                  </m:oMath>
                </a14:m>
                <a:r>
                  <a:rPr lang="it-IT" sz="1500" dirty="0"/>
                  <a:t>,</a:t>
                </a:r>
                <a14:m>
                  <m:oMath xmlns:m="http://schemas.openxmlformats.org/officeDocument/2006/math">
                    <m:acc>
                      <m:accPr>
                        <m:chr m:val="̇"/>
                        <m:ctrlPr>
                          <a:rPr lang="it-IT" sz="1500" i="1" dirty="0">
                            <a:latin typeface="Cambria Math" panose="02040503050406030204" pitchFamily="18" charset="0"/>
                          </a:rPr>
                        </m:ctrlPr>
                      </m:accPr>
                      <m:e>
                        <m:sSub>
                          <m:sSubPr>
                            <m:ctrlPr>
                              <a:rPr lang="it-IT" sz="1500" i="1" dirty="0">
                                <a:latin typeface="Cambria Math" panose="02040503050406030204" pitchFamily="18" charset="0"/>
                              </a:rPr>
                            </m:ctrlPr>
                          </m:sSubPr>
                          <m:e>
                            <m:r>
                              <a:rPr lang="it-IT" sz="1500" i="1" dirty="0">
                                <a:latin typeface="Cambria Math" panose="02040503050406030204" pitchFamily="18" charset="0"/>
                              </a:rPr>
                              <m:t>𝑒</m:t>
                            </m:r>
                          </m:e>
                          <m:sub>
                            <m:r>
                              <a:rPr lang="it-IT" sz="1500" i="1" dirty="0">
                                <a:latin typeface="Cambria Math" panose="02040503050406030204" pitchFamily="18" charset="0"/>
                              </a:rPr>
                              <m:t>𝑝</m:t>
                            </m:r>
                          </m:sub>
                        </m:sSub>
                      </m:e>
                    </m:acc>
                  </m:oMath>
                </a14:m>
                <a:r>
                  <a:rPr lang="it-IT" sz="1500" dirty="0"/>
                  <a:t>:</a:t>
                </a:r>
              </a:p>
              <a:p>
                <a:pPr marL="0" indent="0" algn="ctr">
                  <a:buNone/>
                </a:pPr>
                <a:r>
                  <a:rPr lang="it-IT" sz="1500" dirty="0"/>
                  <a:t> </a:t>
                </a:r>
                <a14:m>
                  <m:oMath xmlns:m="http://schemas.openxmlformats.org/officeDocument/2006/math">
                    <m:sSub>
                      <m:sSubPr>
                        <m:ctrlPr>
                          <a:rPr lang="it-IT" sz="1500" i="1">
                            <a:latin typeface="Cambria Math" panose="02040503050406030204" pitchFamily="18" charset="0"/>
                          </a:rPr>
                        </m:ctrlPr>
                      </m:sSubPr>
                      <m:e>
                        <m:r>
                          <a:rPr lang="it-IT" sz="1500" i="1">
                            <a:latin typeface="Cambria Math" panose="02040503050406030204" pitchFamily="18" charset="0"/>
                          </a:rPr>
                          <m:t>𝑢</m:t>
                        </m:r>
                      </m:e>
                      <m:sub>
                        <m:r>
                          <a:rPr lang="it-IT" sz="1500" i="1">
                            <a:latin typeface="Cambria Math" panose="02040503050406030204" pitchFamily="18" charset="0"/>
                          </a:rPr>
                          <m:t>𝑇</m:t>
                        </m:r>
                      </m:sub>
                    </m:sSub>
                    <m:r>
                      <a:rPr lang="it-IT" sz="1500" i="1">
                        <a:latin typeface="Cambria Math" panose="02040503050406030204" pitchFamily="18" charset="0"/>
                      </a:rPr>
                      <m:t>=</m:t>
                    </m:r>
                    <m:r>
                      <a:rPr lang="it-IT" sz="1500" i="1">
                        <a:latin typeface="Cambria Math" panose="02040503050406030204" pitchFamily="18" charset="0"/>
                      </a:rPr>
                      <m:t>𝑚</m:t>
                    </m:r>
                    <m:rad>
                      <m:radPr>
                        <m:degHide m:val="on"/>
                        <m:ctrlPr>
                          <a:rPr lang="it-IT" sz="1500" i="1">
                            <a:latin typeface="Cambria Math" panose="02040503050406030204" pitchFamily="18" charset="0"/>
                          </a:rPr>
                        </m:ctrlPr>
                      </m:radPr>
                      <m:deg/>
                      <m:e>
                        <m:sSubSup>
                          <m:sSubSupPr>
                            <m:ctrlPr>
                              <a:rPr lang="it-IT" sz="1500" i="1">
                                <a:latin typeface="Cambria Math" panose="02040503050406030204" pitchFamily="18" charset="0"/>
                              </a:rPr>
                            </m:ctrlPr>
                          </m:sSubSupPr>
                          <m:e>
                            <m:r>
                              <a:rPr lang="it-IT" sz="1500" i="1">
                                <a:latin typeface="Cambria Math" panose="02040503050406030204" pitchFamily="18" charset="0"/>
                              </a:rPr>
                              <m:t>𝜇</m:t>
                            </m:r>
                          </m:e>
                          <m:sub>
                            <m:r>
                              <a:rPr lang="it-IT" sz="1500" i="1">
                                <a:latin typeface="Cambria Math" panose="02040503050406030204" pitchFamily="18" charset="0"/>
                              </a:rPr>
                              <m:t>𝑥</m:t>
                            </m:r>
                          </m:sub>
                          <m:sup>
                            <m:r>
                              <a:rPr lang="it-IT" sz="1500" i="1">
                                <a:latin typeface="Cambria Math" panose="02040503050406030204" pitchFamily="18" charset="0"/>
                              </a:rPr>
                              <m:t>2</m:t>
                            </m:r>
                          </m:sup>
                        </m:sSubSup>
                        <m:r>
                          <a:rPr lang="it-IT" sz="1500" i="1">
                            <a:latin typeface="Cambria Math" panose="02040503050406030204" pitchFamily="18" charset="0"/>
                          </a:rPr>
                          <m:t>+</m:t>
                        </m:r>
                        <m:sSubSup>
                          <m:sSubSupPr>
                            <m:ctrlPr>
                              <a:rPr lang="it-IT" sz="1500" i="1">
                                <a:latin typeface="Cambria Math" panose="02040503050406030204" pitchFamily="18" charset="0"/>
                              </a:rPr>
                            </m:ctrlPr>
                          </m:sSubSupPr>
                          <m:e>
                            <m:r>
                              <a:rPr lang="it-IT" sz="1500" i="1">
                                <a:latin typeface="Cambria Math" panose="02040503050406030204" pitchFamily="18" charset="0"/>
                              </a:rPr>
                              <m:t>𝜇</m:t>
                            </m:r>
                          </m:e>
                          <m:sub>
                            <m:r>
                              <a:rPr lang="it-IT" sz="1500" i="1">
                                <a:latin typeface="Cambria Math" panose="02040503050406030204" pitchFamily="18" charset="0"/>
                              </a:rPr>
                              <m:t>𝑦</m:t>
                            </m:r>
                          </m:sub>
                          <m:sup>
                            <m:r>
                              <a:rPr lang="it-IT" sz="1500" i="1">
                                <a:latin typeface="Cambria Math" panose="02040503050406030204" pitchFamily="18" charset="0"/>
                              </a:rPr>
                              <m:t>2</m:t>
                            </m:r>
                          </m:sup>
                        </m:sSubSup>
                        <m:r>
                          <a:rPr lang="it-IT" sz="1500" i="1">
                            <a:latin typeface="Cambria Math" panose="02040503050406030204" pitchFamily="18" charset="0"/>
                          </a:rPr>
                          <m:t>+</m:t>
                        </m:r>
                        <m:sSup>
                          <m:sSupPr>
                            <m:ctrlPr>
                              <a:rPr lang="it-IT" sz="1500" i="1">
                                <a:latin typeface="Cambria Math" panose="02040503050406030204" pitchFamily="18" charset="0"/>
                              </a:rPr>
                            </m:ctrlPr>
                          </m:sSupPr>
                          <m:e>
                            <m:d>
                              <m:dPr>
                                <m:ctrlPr>
                                  <a:rPr lang="it-IT" sz="1500" i="1">
                                    <a:latin typeface="Cambria Math" panose="02040503050406030204" pitchFamily="18" charset="0"/>
                                  </a:rPr>
                                </m:ctrlPr>
                              </m:dPr>
                              <m:e>
                                <m:sSub>
                                  <m:sSubPr>
                                    <m:ctrlPr>
                                      <a:rPr lang="it-IT" sz="1500" i="1">
                                        <a:latin typeface="Cambria Math" panose="02040503050406030204" pitchFamily="18" charset="0"/>
                                      </a:rPr>
                                    </m:ctrlPr>
                                  </m:sSubPr>
                                  <m:e>
                                    <m:r>
                                      <a:rPr lang="it-IT" sz="1500" i="1">
                                        <a:latin typeface="Cambria Math" panose="02040503050406030204" pitchFamily="18" charset="0"/>
                                      </a:rPr>
                                      <m:t>𝜇</m:t>
                                    </m:r>
                                  </m:e>
                                  <m:sub>
                                    <m:r>
                                      <a:rPr lang="it-IT" sz="1500" i="1">
                                        <a:latin typeface="Cambria Math" panose="02040503050406030204" pitchFamily="18" charset="0"/>
                                      </a:rPr>
                                      <m:t>𝑧</m:t>
                                    </m:r>
                                  </m:sub>
                                </m:sSub>
                                <m:r>
                                  <a:rPr lang="it-IT" sz="1500" i="1">
                                    <a:latin typeface="Cambria Math" panose="02040503050406030204" pitchFamily="18" charset="0"/>
                                  </a:rPr>
                                  <m:t>−</m:t>
                                </m:r>
                                <m:r>
                                  <a:rPr lang="it-IT" sz="1500" i="1">
                                    <a:latin typeface="Cambria Math" panose="02040503050406030204" pitchFamily="18" charset="0"/>
                                  </a:rPr>
                                  <m:t>𝑔</m:t>
                                </m:r>
                              </m:e>
                            </m:d>
                          </m:e>
                          <m:sup>
                            <m:r>
                              <a:rPr lang="it-IT" sz="1500" i="1">
                                <a:latin typeface="Cambria Math" panose="02040503050406030204" pitchFamily="18" charset="0"/>
                              </a:rPr>
                              <m:t>2</m:t>
                            </m:r>
                          </m:sup>
                        </m:sSup>
                      </m:e>
                    </m:rad>
                  </m:oMath>
                </a14:m>
                <a:endParaRPr lang="it-IT" sz="1500" dirty="0"/>
              </a:p>
              <a:p>
                <a:pPr marL="0" indent="0" algn="ctr">
                  <a:buNone/>
                </a:pPr>
                <a:r>
                  <a:rPr lang="it-IT" sz="1500" dirty="0">
                    <a:ea typeface="Cambria Math" panose="02040503050406030204" pitchFamily="18" charset="0"/>
                  </a:rPr>
                  <a:t> </a:t>
                </a:r>
                <a14:m>
                  <m:oMath xmlns:m="http://schemas.openxmlformats.org/officeDocument/2006/math">
                    <m:sSub>
                      <m:sSubPr>
                        <m:ctrlPr>
                          <a:rPr lang="it-IT" sz="1500" i="1" dirty="0">
                            <a:latin typeface="Cambria Math" panose="02040503050406030204" pitchFamily="18" charset="0"/>
                            <a:ea typeface="Cambria Math" panose="02040503050406030204" pitchFamily="18" charset="0"/>
                          </a:rPr>
                        </m:ctrlPr>
                      </m:sSubPr>
                      <m:e>
                        <m:r>
                          <a:rPr lang="it-IT" sz="1500" i="1" dirty="0">
                            <a:latin typeface="Cambria Math" panose="02040503050406030204" pitchFamily="18" charset="0"/>
                            <a:ea typeface="Cambria Math" panose="02040503050406030204" pitchFamily="18" charset="0"/>
                          </a:rPr>
                          <m:t>𝜇</m:t>
                        </m:r>
                      </m:e>
                      <m:sub>
                        <m:r>
                          <a:rPr lang="it-IT" sz="1500" i="1" dirty="0">
                            <a:latin typeface="Cambria Math" panose="02040503050406030204" pitchFamily="18" charset="0"/>
                            <a:ea typeface="Cambria Math" panose="02040503050406030204" pitchFamily="18" charset="0"/>
                          </a:rPr>
                          <m:t>𝑑</m:t>
                        </m:r>
                      </m:sub>
                    </m:sSub>
                    <m:r>
                      <a:rPr lang="it-IT" sz="1500" dirty="0">
                        <a:latin typeface="Cambria Math" panose="02040503050406030204" pitchFamily="18" charset="0"/>
                        <a:ea typeface="Cambria Math" panose="02040503050406030204" pitchFamily="18" charset="0"/>
                      </a:rPr>
                      <m:t>=</m:t>
                    </m:r>
                    <m:sSup>
                      <m:sSupPr>
                        <m:ctrlPr>
                          <a:rPr lang="it-IT" sz="1500" i="1" dirty="0">
                            <a:latin typeface="Cambria Math" panose="02040503050406030204" pitchFamily="18" charset="0"/>
                            <a:ea typeface="Cambria Math" panose="02040503050406030204" pitchFamily="18" charset="0"/>
                          </a:rPr>
                        </m:ctrlPr>
                      </m:sSupPr>
                      <m:e>
                        <m:r>
                          <a:rPr lang="it-IT" sz="1500" dirty="0">
                            <a:latin typeface="Cambria Math" panose="02040503050406030204" pitchFamily="18" charset="0"/>
                            <a:ea typeface="Cambria Math" panose="02040503050406030204" pitchFamily="18" charset="0"/>
                          </a:rPr>
                          <m:t>−</m:t>
                        </m:r>
                        <m:sSub>
                          <m:sSubPr>
                            <m:ctrlPr>
                              <a:rPr lang="it-IT" sz="1500" i="1" dirty="0">
                                <a:latin typeface="Cambria Math" panose="02040503050406030204" pitchFamily="18" charset="0"/>
                                <a:ea typeface="Cambria Math" panose="02040503050406030204" pitchFamily="18" charset="0"/>
                              </a:rPr>
                            </m:ctrlPr>
                          </m:sSubPr>
                          <m:e>
                            <m:r>
                              <m:rPr>
                                <m:sty m:val="p"/>
                              </m:rPr>
                              <a:rPr lang="it-IT" sz="1500" dirty="0">
                                <a:latin typeface="Cambria Math" panose="02040503050406030204" pitchFamily="18" charset="0"/>
                                <a:ea typeface="Cambria Math" panose="02040503050406030204" pitchFamily="18" charset="0"/>
                              </a:rPr>
                              <m:t>K</m:t>
                            </m:r>
                          </m:e>
                          <m:sub>
                            <m:r>
                              <m:rPr>
                                <m:sty m:val="p"/>
                              </m:rPr>
                              <a:rPr lang="it-IT" sz="1500" dirty="0">
                                <a:latin typeface="Cambria Math" panose="02040503050406030204" pitchFamily="18" charset="0"/>
                                <a:ea typeface="Cambria Math" panose="02040503050406030204" pitchFamily="18" charset="0"/>
                              </a:rPr>
                              <m:t>p</m:t>
                            </m:r>
                          </m:sub>
                        </m:sSub>
                        <m:r>
                          <a:rPr lang="it-IT" sz="1500" dirty="0">
                            <a:latin typeface="Cambria Math" panose="02040503050406030204" pitchFamily="18" charset="0"/>
                            <a:ea typeface="Cambria Math" panose="02040503050406030204" pitchFamily="18" charset="0"/>
                          </a:rPr>
                          <m:t>[</m:t>
                        </m:r>
                        <m:sSub>
                          <m:sSubPr>
                            <m:ctrlPr>
                              <a:rPr lang="it-IT" sz="1500" i="1" dirty="0">
                                <a:latin typeface="Cambria Math" panose="02040503050406030204" pitchFamily="18" charset="0"/>
                                <a:ea typeface="Cambria Math" panose="02040503050406030204" pitchFamily="18" charset="0"/>
                              </a:rPr>
                            </m:ctrlPr>
                          </m:sSubPr>
                          <m:e>
                            <m:r>
                              <m:rPr>
                                <m:sty m:val="p"/>
                              </m:rPr>
                              <a:rPr lang="it-IT" sz="1500" dirty="0">
                                <a:latin typeface="Cambria Math" panose="02040503050406030204" pitchFamily="18" charset="0"/>
                                <a:ea typeface="Cambria Math" panose="02040503050406030204" pitchFamily="18" charset="0"/>
                              </a:rPr>
                              <m:t>e</m:t>
                            </m:r>
                          </m:e>
                          <m:sub>
                            <m:r>
                              <a:rPr lang="it-IT" sz="1500" i="1" dirty="0">
                                <a:latin typeface="Cambria Math" panose="02040503050406030204" pitchFamily="18" charset="0"/>
                                <a:ea typeface="Cambria Math" panose="02040503050406030204" pitchFamily="18" charset="0"/>
                              </a:rPr>
                              <m:t>𝑝</m:t>
                            </m:r>
                          </m:sub>
                        </m:sSub>
                        <m:r>
                          <a:rPr lang="it-IT" sz="1500" dirty="0">
                            <a:latin typeface="Cambria Math" panose="02040503050406030204" pitchFamily="18" charset="0"/>
                            <a:ea typeface="Cambria Math" panose="02040503050406030204" pitchFamily="18" charset="0"/>
                          </a:rPr>
                          <m:t>,</m:t>
                        </m:r>
                        <m:sSub>
                          <m:sSubPr>
                            <m:ctrlPr>
                              <a:rPr lang="it-IT" sz="1500" i="1" dirty="0">
                                <a:latin typeface="Cambria Math" panose="02040503050406030204" pitchFamily="18" charset="0"/>
                                <a:ea typeface="Cambria Math" panose="02040503050406030204" pitchFamily="18" charset="0"/>
                              </a:rPr>
                            </m:ctrlPr>
                          </m:sSubPr>
                          <m:e>
                            <m:acc>
                              <m:accPr>
                                <m:chr m:val="̇"/>
                                <m:ctrlPr>
                                  <a:rPr lang="it-IT" sz="1500" i="1" dirty="0">
                                    <a:latin typeface="Cambria Math" panose="02040503050406030204" pitchFamily="18" charset="0"/>
                                    <a:ea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𝑒</m:t>
                                </m:r>
                              </m:e>
                            </m:acc>
                          </m:e>
                          <m:sub>
                            <m:r>
                              <a:rPr lang="it-IT" sz="1500" i="1" dirty="0">
                                <a:latin typeface="Cambria Math" panose="02040503050406030204" pitchFamily="18" charset="0"/>
                                <a:ea typeface="Cambria Math" panose="02040503050406030204" pitchFamily="18" charset="0"/>
                              </a:rPr>
                              <m:t>𝑝</m:t>
                            </m:r>
                          </m:sub>
                        </m:sSub>
                        <m:r>
                          <a:rPr lang="it-IT" sz="1500" i="1" dirty="0">
                            <a:latin typeface="Cambria Math" panose="02040503050406030204" pitchFamily="18" charset="0"/>
                            <a:ea typeface="Cambria Math" panose="02040503050406030204" pitchFamily="18" charset="0"/>
                          </a:rPr>
                          <m:t>] </m:t>
                        </m:r>
                      </m:e>
                      <m:sup>
                        <m:r>
                          <a:rPr lang="it-IT" sz="1500" i="1" dirty="0">
                            <a:latin typeface="Cambria Math" panose="02040503050406030204" pitchFamily="18" charset="0"/>
                            <a:ea typeface="Cambria Math" panose="02040503050406030204" pitchFamily="18" charset="0"/>
                          </a:rPr>
                          <m:t>𝑇</m:t>
                        </m:r>
                      </m:sup>
                    </m:sSup>
                    <m:r>
                      <a:rPr lang="it-IT" sz="1500" i="1" dirty="0">
                        <a:latin typeface="Cambria Math" panose="02040503050406030204" pitchFamily="18" charset="0"/>
                        <a:ea typeface="Cambria Math" panose="02040503050406030204" pitchFamily="18" charset="0"/>
                      </a:rPr>
                      <m:t>+ </m:t>
                    </m:r>
                    <m:sSub>
                      <m:sSubPr>
                        <m:ctrlPr>
                          <a:rPr lang="it-IT" sz="1500" i="1" dirty="0">
                            <a:latin typeface="Cambria Math" panose="02040503050406030204" pitchFamily="18" charset="0"/>
                            <a:ea typeface="Cambria Math" panose="02040503050406030204" pitchFamily="18" charset="0"/>
                          </a:rPr>
                        </m:ctrlPr>
                      </m:sSubPr>
                      <m:e>
                        <m:acc>
                          <m:accPr>
                            <m:chr m:val="̈"/>
                            <m:ctrlPr>
                              <a:rPr lang="it-IT" sz="1500" i="1" dirty="0">
                                <a:latin typeface="Cambria Math" panose="02040503050406030204" pitchFamily="18" charset="0"/>
                                <a:ea typeface="Cambria Math" panose="02040503050406030204" pitchFamily="18" charset="0"/>
                              </a:rPr>
                            </m:ctrlPr>
                          </m:accPr>
                          <m:e>
                            <m:r>
                              <a:rPr lang="it-IT" sz="1500" i="1" dirty="0">
                                <a:latin typeface="Cambria Math" panose="02040503050406030204" pitchFamily="18" charset="0"/>
                                <a:ea typeface="Cambria Math" panose="02040503050406030204" pitchFamily="18" charset="0"/>
                              </a:rPr>
                              <m:t>𝑝</m:t>
                            </m:r>
                          </m:e>
                        </m:acc>
                      </m:e>
                      <m:sub>
                        <m:r>
                          <a:rPr lang="it-IT" sz="1500" i="1" dirty="0">
                            <a:latin typeface="Cambria Math" panose="02040503050406030204" pitchFamily="18" charset="0"/>
                            <a:ea typeface="Cambria Math" panose="02040503050406030204" pitchFamily="18" charset="0"/>
                          </a:rPr>
                          <m:t>𝑏</m:t>
                        </m:r>
                        <m:r>
                          <a:rPr lang="it-IT" sz="1500" i="1" dirty="0">
                            <a:latin typeface="Cambria Math" panose="02040503050406030204" pitchFamily="18" charset="0"/>
                            <a:ea typeface="Cambria Math" panose="02040503050406030204" pitchFamily="18" charset="0"/>
                          </a:rPr>
                          <m:t>,</m:t>
                        </m:r>
                        <m:r>
                          <a:rPr lang="it-IT" sz="1500" i="1" dirty="0">
                            <a:latin typeface="Cambria Math" panose="02040503050406030204" pitchFamily="18" charset="0"/>
                            <a:ea typeface="Cambria Math" panose="02040503050406030204" pitchFamily="18" charset="0"/>
                          </a:rPr>
                          <m:t>𝑑</m:t>
                        </m:r>
                      </m:sub>
                    </m:sSub>
                  </m:oMath>
                </a14:m>
                <a:endParaRPr lang="it-IT" sz="15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it-IT" sz="1500" i="1">
                              <a:latin typeface="Cambria Math" panose="02040503050406030204" pitchFamily="18" charset="0"/>
                            </a:rPr>
                          </m:ctrlPr>
                        </m:sSubPr>
                        <m:e>
                          <m:r>
                            <a:rPr lang="it-IT" sz="1500" i="1">
                              <a:latin typeface="Cambria Math" panose="02040503050406030204" pitchFamily="18" charset="0"/>
                            </a:rPr>
                            <m:t>𝐾</m:t>
                          </m:r>
                        </m:e>
                        <m:sub>
                          <m:r>
                            <a:rPr lang="it-IT" sz="1500" b="0" i="1" smtClean="0">
                              <a:latin typeface="Cambria Math" panose="02040503050406030204" pitchFamily="18" charset="0"/>
                            </a:rPr>
                            <m:t>𝑃</m:t>
                          </m:r>
                        </m:sub>
                      </m:sSub>
                      <m:r>
                        <a:rPr lang="it-IT" sz="1500" i="1">
                          <a:latin typeface="Cambria Math" panose="02040503050406030204" pitchFamily="18" charset="0"/>
                        </a:rPr>
                        <m:t>=[1</m:t>
                      </m:r>
                      <m:r>
                        <a:rPr lang="it-IT" sz="1500" b="0" i="1" smtClean="0">
                          <a:latin typeface="Cambria Math" panose="02040503050406030204" pitchFamily="18" charset="0"/>
                        </a:rPr>
                        <m:t>0</m:t>
                      </m:r>
                      <m:sSub>
                        <m:sSubPr>
                          <m:ctrlPr>
                            <a:rPr lang="it-IT" sz="1500" i="1">
                              <a:latin typeface="Cambria Math" panose="02040503050406030204" pitchFamily="18" charset="0"/>
                            </a:rPr>
                          </m:ctrlPr>
                        </m:sSubPr>
                        <m:e>
                          <m:r>
                            <a:rPr lang="it-IT" sz="1500" i="1">
                              <a:latin typeface="Cambria Math" panose="02040503050406030204" pitchFamily="18" charset="0"/>
                            </a:rPr>
                            <m:t>𝐼</m:t>
                          </m:r>
                        </m:e>
                        <m:sub>
                          <m:r>
                            <a:rPr lang="it-IT" sz="1500" i="1">
                              <a:latin typeface="Cambria Math" panose="02040503050406030204" pitchFamily="18" charset="0"/>
                            </a:rPr>
                            <m:t>3</m:t>
                          </m:r>
                        </m:sub>
                      </m:sSub>
                      <m:r>
                        <a:rPr lang="it-IT" sz="1500" i="1">
                          <a:latin typeface="Cambria Math" panose="02040503050406030204" pitchFamily="18" charset="0"/>
                        </a:rPr>
                        <m:t>    </m:t>
                      </m:r>
                      <m:rad>
                        <m:radPr>
                          <m:degHide m:val="on"/>
                          <m:ctrlPr>
                            <a:rPr lang="it-IT" sz="1500" i="1">
                              <a:latin typeface="Cambria Math" panose="02040503050406030204" pitchFamily="18" charset="0"/>
                            </a:rPr>
                          </m:ctrlPr>
                        </m:radPr>
                        <m:deg/>
                        <m:e>
                          <m:r>
                            <a:rPr lang="it-IT" sz="1500" i="1">
                              <a:latin typeface="Cambria Math" panose="02040503050406030204" pitchFamily="18" charset="0"/>
                            </a:rPr>
                            <m:t>10</m:t>
                          </m:r>
                        </m:e>
                      </m:rad>
                      <m:sSub>
                        <m:sSubPr>
                          <m:ctrlPr>
                            <a:rPr lang="it-IT" sz="1500" i="1">
                              <a:latin typeface="Cambria Math" panose="02040503050406030204" pitchFamily="18" charset="0"/>
                            </a:rPr>
                          </m:ctrlPr>
                        </m:sSubPr>
                        <m:e>
                          <m:r>
                            <a:rPr lang="it-IT" sz="1500" i="1">
                              <a:latin typeface="Cambria Math" panose="02040503050406030204" pitchFamily="18" charset="0"/>
                            </a:rPr>
                            <m:t>𝐼</m:t>
                          </m:r>
                        </m:e>
                        <m:sub>
                          <m:r>
                            <a:rPr lang="it-IT" sz="1500" i="1">
                              <a:latin typeface="Cambria Math" panose="02040503050406030204" pitchFamily="18" charset="0"/>
                            </a:rPr>
                            <m:t>3</m:t>
                          </m:r>
                        </m:sub>
                      </m:sSub>
                      <m:r>
                        <a:rPr lang="it-IT" sz="1500" b="0" i="1" smtClean="0">
                          <a:latin typeface="Cambria Math" panose="02040503050406030204" pitchFamily="18" charset="0"/>
                        </a:rPr>
                        <m:t>]</m:t>
                      </m:r>
                    </m:oMath>
                  </m:oMathPara>
                </a14:m>
                <a:endParaRPr lang="it-IT" sz="1500" dirty="0"/>
              </a:p>
            </p:txBody>
          </p:sp>
        </mc:Choice>
        <mc:Fallback>
          <p:sp>
            <p:nvSpPr>
              <p:cNvPr id="3" name="Segnaposto contenuto 2">
                <a:extLst>
                  <a:ext uri="{FF2B5EF4-FFF2-40B4-BE49-F238E27FC236}">
                    <a16:creationId xmlns:a16="http://schemas.microsoft.com/office/drawing/2014/main" id="{C02715DC-EFD9-A889-7700-69CCB1AD98E0}"/>
                  </a:ext>
                </a:extLst>
              </p:cNvPr>
              <p:cNvSpPr>
                <a:spLocks noGrp="1" noRot="1" noChangeAspect="1" noMove="1" noResize="1" noEditPoints="1" noAdjustHandles="1" noChangeArrowheads="1" noChangeShapeType="1" noTextEdit="1"/>
              </p:cNvSpPr>
              <p:nvPr>
                <p:ph idx="1"/>
              </p:nvPr>
            </p:nvSpPr>
            <p:spPr>
              <a:xfrm>
                <a:off x="6664090" y="2091097"/>
                <a:ext cx="5527910" cy="3986946"/>
              </a:xfrm>
              <a:blipFill>
                <a:blip r:embed="rId3"/>
                <a:stretch>
                  <a:fillRect l="-441" t="-765" b="-10703"/>
                </a:stretch>
              </a:blipFill>
            </p:spPr>
            <p:txBody>
              <a:bodyPr/>
              <a:lstStyle/>
              <a:p>
                <a:r>
                  <a:rPr lang="it-IT">
                    <a:noFill/>
                  </a:rPr>
                  <a:t> </a:t>
                </a:r>
              </a:p>
            </p:txBody>
          </p:sp>
        </mc:Fallback>
      </mc:AlternateContent>
      <p:grpSp>
        <p:nvGrpSpPr>
          <p:cNvPr id="15" name="Group 9">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F0F52331-4DC9-5F93-954E-AD886B6E48A8}"/>
                  </a:ext>
                </a:extLst>
              </p:cNvPr>
              <p:cNvSpPr txBox="1"/>
              <p:nvPr/>
            </p:nvSpPr>
            <p:spPr>
              <a:xfrm>
                <a:off x="281176" y="931965"/>
                <a:ext cx="11587735" cy="1099147"/>
              </a:xfrm>
              <a:prstGeom prst="rect">
                <a:avLst/>
              </a:prstGeom>
              <a:noFill/>
            </p:spPr>
            <p:txBody>
              <a:bodyPr wrap="square">
                <a:spAutoFit/>
              </a:bodyPr>
              <a:lstStyle/>
              <a:p>
                <a:pPr marL="0" indent="0">
                  <a:buNone/>
                </a:pPr>
                <a:r>
                  <a:rPr lang="en-US" sz="1600" dirty="0"/>
                  <a:t>This controller decouples translational and rotational dynamics using a two-loop structure:</a:t>
                </a:r>
              </a:p>
              <a:p>
                <a:pPr marL="742950" lvl="1" indent="-285750">
                  <a:buFont typeface="Arial" panose="020B0604020202020204" pitchFamily="34" charset="0"/>
                  <a:buChar char="•"/>
                </a:pPr>
                <a:r>
                  <a:rPr lang="it-IT" sz="1600" b="1" dirty="0">
                    <a:solidFill>
                      <a:srgbClr val="C00000"/>
                    </a:solidFill>
                  </a:rPr>
                  <a:t>Inner loop (fast)</a:t>
                </a:r>
                <a:r>
                  <a:rPr lang="it-IT" sz="1600" dirty="0">
                    <a:solidFill>
                      <a:srgbClr val="C00000"/>
                    </a:solidFill>
                  </a:rPr>
                  <a:t>:</a:t>
                </a:r>
                <a:r>
                  <a:rPr lang="it-IT" sz="1600" dirty="0"/>
                  <a:t>  </a:t>
                </a:r>
                <a:r>
                  <a:rPr lang="it-IT" sz="1600" dirty="0" err="1"/>
                  <a:t>Rotational</a:t>
                </a:r>
                <a:r>
                  <a:rPr lang="it-IT" sz="1600" dirty="0"/>
                  <a:t> dynamics</a:t>
                </a:r>
              </a:p>
              <a:p>
                <a:pPr marL="742950" lvl="1" indent="-285750">
                  <a:buFont typeface="Arial" panose="020B0604020202020204" pitchFamily="34" charset="0"/>
                  <a:buChar char="•"/>
                </a:pPr>
                <a:r>
                  <a:rPr lang="it-IT" sz="1600" b="1" dirty="0">
                    <a:solidFill>
                      <a:srgbClr val="C00000"/>
                    </a:solidFill>
                  </a:rPr>
                  <a:t>Outer loop (slow)</a:t>
                </a:r>
                <a:r>
                  <a:rPr lang="it-IT" sz="1600" dirty="0">
                    <a:solidFill>
                      <a:srgbClr val="C00000"/>
                    </a:solidFill>
                  </a:rPr>
                  <a:t>: </a:t>
                </a:r>
                <a:r>
                  <a:rPr lang="it-IT" sz="1600" dirty="0" err="1"/>
                  <a:t>Translational</a:t>
                </a:r>
                <a:r>
                  <a:rPr lang="it-IT" sz="1600" dirty="0"/>
                  <a:t> dynamics</a:t>
                </a:r>
                <a:endParaRPr lang="en-US" sz="1600" dirty="0"/>
              </a:p>
              <a:p>
                <a:pPr marL="0" indent="0">
                  <a:buNone/>
                </a:pPr>
                <a:r>
                  <a:rPr lang="it-IT" sz="1600" dirty="0"/>
                  <a:t>The control </a:t>
                </a:r>
                <a:r>
                  <a:rPr lang="it-IT" sz="1600" dirty="0" err="1"/>
                  <a:t>objective</a:t>
                </a:r>
                <a:r>
                  <a:rPr lang="it-IT" sz="1600" dirty="0"/>
                  <a:t> </a:t>
                </a:r>
                <a:r>
                  <a:rPr lang="it-IT" sz="1600" dirty="0" err="1"/>
                  <a:t>is</a:t>
                </a:r>
                <a:r>
                  <a:rPr lang="it-IT" sz="1600" dirty="0"/>
                  <a:t> the </a:t>
                </a:r>
                <a:r>
                  <a:rPr lang="it-IT" sz="1600" dirty="0" err="1"/>
                  <a:t>asymptotic</a:t>
                </a:r>
                <a:r>
                  <a:rPr lang="it-IT" sz="1600" dirty="0"/>
                  <a:t> </a:t>
                </a:r>
                <a:r>
                  <a:rPr lang="it-IT" sz="1600" dirty="0" err="1"/>
                  <a:t>stabilization</a:t>
                </a:r>
                <a:r>
                  <a:rPr lang="it-IT" sz="1600" dirty="0"/>
                  <a:t> to zero of position </a:t>
                </a:r>
                <a:r>
                  <a:rPr lang="it-IT" sz="1600" dirty="0" err="1"/>
                  <a:t>error</a:t>
                </a:r>
                <a:r>
                  <a:rPr lang="it-IT" sz="1600" dirty="0"/>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𝑒</m:t>
                        </m:r>
                      </m:e>
                      <m:sub>
                        <m:r>
                          <a:rPr lang="it-IT" sz="1600" i="1">
                            <a:latin typeface="Cambria Math" panose="02040503050406030204" pitchFamily="18" charset="0"/>
                          </a:rPr>
                          <m:t>𝑝</m:t>
                        </m:r>
                      </m:sub>
                    </m:sSub>
                  </m:oMath>
                </a14:m>
                <a:r>
                  <a:rPr lang="it-IT" sz="1600" dirty="0"/>
                  <a:t>, </a:t>
                </a:r>
                <a:r>
                  <a:rPr lang="it-IT" sz="1600" dirty="0" err="1"/>
                  <a:t>orientation</a:t>
                </a:r>
                <a:r>
                  <a:rPr lang="it-IT" sz="1600" dirty="0"/>
                  <a:t> </a:t>
                </a:r>
                <a:r>
                  <a:rPr lang="it-IT" sz="1600" dirty="0" err="1"/>
                  <a:t>error</a:t>
                </a:r>
                <a:r>
                  <a:rPr lang="it-IT" sz="1600" dirty="0"/>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𝑒</m:t>
                        </m:r>
                      </m:e>
                      <m:sub>
                        <m:r>
                          <m:rPr>
                            <m:sty m:val="p"/>
                          </m:rPr>
                          <a:rPr lang="el-GR" sz="1600" i="1">
                            <a:latin typeface="Cambria Math" panose="02040503050406030204" pitchFamily="18" charset="0"/>
                          </a:rPr>
                          <m:t>η</m:t>
                        </m:r>
                      </m:sub>
                    </m:sSub>
                  </m:oMath>
                </a14:m>
                <a:r>
                  <a:rPr lang="it-IT" sz="1600" dirty="0"/>
                  <a:t>, and </a:t>
                </a:r>
                <a:r>
                  <a:rPr lang="it-IT" sz="1600" dirty="0" err="1"/>
                  <a:t>their</a:t>
                </a:r>
                <a:r>
                  <a:rPr lang="it-IT" sz="1600" dirty="0"/>
                  <a:t> derivative </a:t>
                </a:r>
                <a14:m>
                  <m:oMath xmlns:m="http://schemas.openxmlformats.org/officeDocument/2006/math">
                    <m:acc>
                      <m:accPr>
                        <m:chr m:val="̇"/>
                        <m:ctrlPr>
                          <a:rPr lang="it-IT" sz="1600" i="1" dirty="0">
                            <a:latin typeface="Cambria Math" panose="02040503050406030204" pitchFamily="18" charset="0"/>
                          </a:rPr>
                        </m:ctrlPr>
                      </m:accPr>
                      <m:e>
                        <m:sSub>
                          <m:sSubPr>
                            <m:ctrlPr>
                              <a:rPr lang="it-IT" sz="1600" i="1" dirty="0">
                                <a:latin typeface="Cambria Math" panose="02040503050406030204" pitchFamily="18" charset="0"/>
                              </a:rPr>
                            </m:ctrlPr>
                          </m:sSubPr>
                          <m:e>
                            <m:r>
                              <a:rPr lang="it-IT" sz="1600" i="1" dirty="0">
                                <a:latin typeface="Cambria Math" panose="02040503050406030204" pitchFamily="18" charset="0"/>
                              </a:rPr>
                              <m:t>𝑒</m:t>
                            </m:r>
                          </m:e>
                          <m:sub>
                            <m:r>
                              <a:rPr lang="it-IT" sz="1600" i="1" dirty="0">
                                <a:latin typeface="Cambria Math" panose="02040503050406030204" pitchFamily="18" charset="0"/>
                              </a:rPr>
                              <m:t>𝑝</m:t>
                            </m:r>
                          </m:sub>
                        </m:sSub>
                      </m:e>
                    </m:acc>
                    <m:r>
                      <a:rPr lang="it-IT" sz="1600" dirty="0">
                        <a:latin typeface="Cambria Math" panose="02040503050406030204" pitchFamily="18" charset="0"/>
                      </a:rPr>
                      <m:t>, </m:t>
                    </m:r>
                    <m:acc>
                      <m:accPr>
                        <m:chr m:val="̇"/>
                        <m:ctrlPr>
                          <a:rPr lang="it-IT" sz="1600" i="1" dirty="0">
                            <a:latin typeface="Cambria Math" panose="02040503050406030204" pitchFamily="18" charset="0"/>
                          </a:rPr>
                        </m:ctrlPr>
                      </m:accPr>
                      <m:e>
                        <m:sSub>
                          <m:sSubPr>
                            <m:ctrlPr>
                              <a:rPr lang="it-IT" sz="1600" i="1" dirty="0">
                                <a:latin typeface="Cambria Math" panose="02040503050406030204" pitchFamily="18" charset="0"/>
                              </a:rPr>
                            </m:ctrlPr>
                          </m:sSubPr>
                          <m:e>
                            <m:r>
                              <a:rPr lang="it-IT" sz="1600" i="1" dirty="0">
                                <a:latin typeface="Cambria Math" panose="02040503050406030204" pitchFamily="18" charset="0"/>
                              </a:rPr>
                              <m:t>𝑒</m:t>
                            </m:r>
                          </m:e>
                          <m:sub>
                            <m:r>
                              <m:rPr>
                                <m:sty m:val="p"/>
                              </m:rPr>
                              <a:rPr lang="el-GR" sz="1600" i="1">
                                <a:latin typeface="Cambria Math" panose="02040503050406030204" pitchFamily="18" charset="0"/>
                              </a:rPr>
                              <m:t>η</m:t>
                            </m:r>
                          </m:sub>
                        </m:sSub>
                        <m:r>
                          <a:rPr lang="it-IT" sz="1600" b="0" i="1" smtClean="0">
                            <a:latin typeface="Cambria Math" panose="02040503050406030204" pitchFamily="18" charset="0"/>
                          </a:rPr>
                          <m:t>.</m:t>
                        </m:r>
                      </m:e>
                    </m:acc>
                  </m:oMath>
                </a14:m>
                <a:endParaRPr lang="it-IT" sz="1600" dirty="0"/>
              </a:p>
            </p:txBody>
          </p:sp>
        </mc:Choice>
        <mc:Fallback xmlns="">
          <p:sp>
            <p:nvSpPr>
              <p:cNvPr id="27" name="CasellaDiTesto 26">
                <a:extLst>
                  <a:ext uri="{FF2B5EF4-FFF2-40B4-BE49-F238E27FC236}">
                    <a16:creationId xmlns:a16="http://schemas.microsoft.com/office/drawing/2014/main" id="{F0F52331-4DC9-5F93-954E-AD886B6E48A8}"/>
                  </a:ext>
                </a:extLst>
              </p:cNvPr>
              <p:cNvSpPr txBox="1">
                <a:spLocks noRot="1" noChangeAspect="1" noMove="1" noResize="1" noEditPoints="1" noAdjustHandles="1" noChangeArrowheads="1" noChangeShapeType="1" noTextEdit="1"/>
              </p:cNvSpPr>
              <p:nvPr/>
            </p:nvSpPr>
            <p:spPr>
              <a:xfrm>
                <a:off x="281176" y="931965"/>
                <a:ext cx="11587735" cy="1099147"/>
              </a:xfrm>
              <a:prstGeom prst="rect">
                <a:avLst/>
              </a:prstGeom>
              <a:blipFill>
                <a:blip r:embed="rId4"/>
                <a:stretch>
                  <a:fillRect l="-263" t="-1667" b="-5000"/>
                </a:stretch>
              </a:blipFill>
            </p:spPr>
            <p:txBody>
              <a:bodyPr/>
              <a:lstStyle/>
              <a:p>
                <a:r>
                  <a:rPr lang="it-IT">
                    <a:noFill/>
                  </a:rPr>
                  <a:t> </a:t>
                </a:r>
              </a:p>
            </p:txBody>
          </p:sp>
        </mc:Fallback>
      </mc:AlternateContent>
    </p:spTree>
    <p:extLst>
      <p:ext uri="{BB962C8B-B14F-4D97-AF65-F5344CB8AC3E}">
        <p14:creationId xmlns:p14="http://schemas.microsoft.com/office/powerpoint/2010/main" val="31217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7D468B-12FC-95C9-C959-46952134DD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A2BF05-8E7E-534F-1B3D-4EABA6197070}"/>
              </a:ext>
            </a:extLst>
          </p:cNvPr>
          <p:cNvSpPr>
            <a:spLocks noGrp="1"/>
          </p:cNvSpPr>
          <p:nvPr>
            <p:ph type="title"/>
          </p:nvPr>
        </p:nvSpPr>
        <p:spPr>
          <a:xfrm>
            <a:off x="-415094" y="-3500"/>
            <a:ext cx="13022187" cy="880192"/>
          </a:xfrm>
        </p:spPr>
        <p:txBody>
          <a:bodyPr anchor="b">
            <a:noAutofit/>
          </a:bodyPr>
          <a:lstStyle/>
          <a:p>
            <a:pPr algn="ctr"/>
            <a:r>
              <a:rPr lang="en-GB" sz="4100" dirty="0">
                <a:solidFill>
                  <a:srgbClr val="C00000"/>
                </a:solidFill>
                <a:latin typeface="Century Gothic"/>
              </a:rPr>
              <a:t>Co-planar UAV: Adaptive Sliding Mode control</a:t>
            </a:r>
            <a:endParaRPr lang="it-IT" sz="4100" dirty="0">
              <a:solidFill>
                <a:srgbClr val="C0000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DE9B705E-B89B-A290-7C11-D2CBD97877EB}"/>
                  </a:ext>
                </a:extLst>
              </p:cNvPr>
              <p:cNvSpPr>
                <a:spLocks noGrp="1"/>
              </p:cNvSpPr>
              <p:nvPr>
                <p:ph idx="1"/>
              </p:nvPr>
            </p:nvSpPr>
            <p:spPr>
              <a:xfrm>
                <a:off x="76397" y="1501924"/>
                <a:ext cx="7577131" cy="3447832"/>
              </a:xfrm>
            </p:spPr>
            <p:txBody>
              <a:bodyPr anchor="t">
                <a:normAutofit fontScale="25000" lnSpcReduction="20000"/>
              </a:bodyPr>
              <a:lstStyle/>
              <a:p>
                <a:pPr marL="0" indent="0">
                  <a:buNone/>
                </a:pPr>
                <a:r>
                  <a:rPr lang="it-IT" sz="7200" dirty="0"/>
                  <a:t>The UAV </a:t>
                </a:r>
                <a:r>
                  <a:rPr lang="it-IT" sz="7200" dirty="0" err="1"/>
                  <a:t>is</a:t>
                </a:r>
                <a:r>
                  <a:rPr lang="it-IT" sz="7200" dirty="0"/>
                  <a:t> </a:t>
                </a:r>
                <a:r>
                  <a:rPr lang="it-IT" sz="7200" dirty="0" err="1"/>
                  <a:t>modeled</a:t>
                </a:r>
                <a:r>
                  <a:rPr lang="it-IT" sz="7200" dirty="0"/>
                  <a:t> </a:t>
                </a:r>
                <a:r>
                  <a:rPr lang="it-IT" sz="7200" dirty="0" err="1"/>
                  <a:t>as</a:t>
                </a:r>
                <a:r>
                  <a:rPr lang="it-IT" sz="7200" dirty="0"/>
                  <a:t> a 6-DOF </a:t>
                </a:r>
                <a:r>
                  <a:rPr lang="it-IT" sz="7200" dirty="0" err="1"/>
                  <a:t>nonlinear</a:t>
                </a:r>
                <a:r>
                  <a:rPr lang="it-IT" sz="7200" dirty="0"/>
                  <a:t> system (</a:t>
                </a:r>
                <a:r>
                  <a:rPr lang="it-IT" sz="7200" dirty="0" err="1"/>
                  <a:t>translation</a:t>
                </a:r>
                <a:r>
                  <a:rPr lang="it-IT" sz="7200" dirty="0"/>
                  <a:t> + </a:t>
                </a:r>
                <a:r>
                  <a:rPr lang="it-IT" sz="7200" dirty="0" err="1"/>
                  <a:t>rotation</a:t>
                </a:r>
                <a:r>
                  <a:rPr lang="it-IT" sz="7200" dirty="0"/>
                  <a:t>):</a:t>
                </a:r>
              </a:p>
              <a:p>
                <a:pPr marL="0" indent="0" algn="ctr">
                  <a:buNone/>
                </a:pPr>
                <a:r>
                  <a:rPr lang="it-IT" sz="7200" dirty="0"/>
                  <a:t> </a:t>
                </a:r>
                <a14:m>
                  <m:oMath xmlns:m="http://schemas.openxmlformats.org/officeDocument/2006/math">
                    <m:acc>
                      <m:accPr>
                        <m:chr m:val="̈"/>
                        <m:ctrlPr>
                          <a:rPr lang="it-IT" sz="7200" i="1">
                            <a:latin typeface="Cambria Math" panose="02040503050406030204" pitchFamily="18" charset="0"/>
                          </a:rPr>
                        </m:ctrlPr>
                      </m:accPr>
                      <m:e>
                        <m:r>
                          <a:rPr lang="it-IT" sz="7200" i="1">
                            <a:latin typeface="Cambria Math" panose="02040503050406030204" pitchFamily="18" charset="0"/>
                          </a:rPr>
                          <m:t>𝑃</m:t>
                        </m:r>
                      </m:e>
                    </m:acc>
                    <m:r>
                      <a:rPr lang="it-IT" sz="7200" i="1" dirty="0">
                        <a:latin typeface="Cambria Math" panose="02040503050406030204" pitchFamily="18" charset="0"/>
                      </a:rPr>
                      <m:t>=</m:t>
                    </m:r>
                    <m:r>
                      <a:rPr lang="it-IT" sz="7200" i="1" dirty="0">
                        <a:latin typeface="Cambria Math" panose="02040503050406030204" pitchFamily="18" charset="0"/>
                      </a:rPr>
                      <m:t>𝛽</m:t>
                    </m:r>
                    <m:sSub>
                      <m:sSubPr>
                        <m:ctrlPr>
                          <a:rPr lang="it-IT" sz="7200" i="1" dirty="0">
                            <a:latin typeface="Cambria Math" panose="02040503050406030204" pitchFamily="18" charset="0"/>
                          </a:rPr>
                        </m:ctrlPr>
                      </m:sSubPr>
                      <m:e>
                        <m:r>
                          <a:rPr lang="it-IT" sz="7200" i="1" dirty="0">
                            <a:latin typeface="Cambria Math" panose="02040503050406030204" pitchFamily="18" charset="0"/>
                          </a:rPr>
                          <m:t>𝑈</m:t>
                        </m:r>
                      </m:e>
                      <m:sub>
                        <m:r>
                          <a:rPr lang="it-IT" sz="7200" i="1" dirty="0">
                            <a:latin typeface="Cambria Math" panose="02040503050406030204" pitchFamily="18" charset="0"/>
                          </a:rPr>
                          <m:t>𝑓</m:t>
                        </m:r>
                      </m:sub>
                    </m:sSub>
                    <m:r>
                      <a:rPr lang="it-IT" sz="7200" i="1" dirty="0">
                        <a:latin typeface="Cambria Math" panose="02040503050406030204" pitchFamily="18" charset="0"/>
                      </a:rPr>
                      <m:t>−</m:t>
                    </m:r>
                    <m:r>
                      <a:rPr lang="it-IT" sz="7200" i="1" dirty="0">
                        <a:latin typeface="Cambria Math" panose="02040503050406030204" pitchFamily="18" charset="0"/>
                      </a:rPr>
                      <m:t>𝐶</m:t>
                    </m:r>
                    <m:acc>
                      <m:accPr>
                        <m:chr m:val="̇"/>
                        <m:ctrlPr>
                          <a:rPr lang="it-IT" sz="7200" i="1" dirty="0">
                            <a:latin typeface="Cambria Math" panose="02040503050406030204" pitchFamily="18" charset="0"/>
                          </a:rPr>
                        </m:ctrlPr>
                      </m:accPr>
                      <m:e>
                        <m:r>
                          <a:rPr lang="it-IT" sz="7200" i="1" dirty="0">
                            <a:latin typeface="Cambria Math" panose="02040503050406030204" pitchFamily="18" charset="0"/>
                          </a:rPr>
                          <m:t>𝑃</m:t>
                        </m:r>
                      </m:e>
                    </m:acc>
                    <m:r>
                      <a:rPr lang="it-IT" sz="7200" i="1" dirty="0">
                        <a:latin typeface="Cambria Math" panose="02040503050406030204" pitchFamily="18" charset="0"/>
                      </a:rPr>
                      <m:t>−</m:t>
                    </m:r>
                    <m:r>
                      <a:rPr lang="it-IT" sz="7200" i="1" dirty="0">
                        <a:latin typeface="Cambria Math" panose="02040503050406030204" pitchFamily="18" charset="0"/>
                      </a:rPr>
                      <m:t>𝛾</m:t>
                    </m:r>
                    <m:r>
                      <a:rPr lang="it-IT" sz="7200" i="1" dirty="0">
                        <a:latin typeface="Cambria Math" panose="02040503050406030204" pitchFamily="18" charset="0"/>
                      </a:rPr>
                      <m:t>+</m:t>
                    </m:r>
                    <m:sSub>
                      <m:sSubPr>
                        <m:ctrlPr>
                          <a:rPr lang="it-IT" sz="7200" i="1" dirty="0">
                            <a:latin typeface="Cambria Math" panose="02040503050406030204" pitchFamily="18" charset="0"/>
                          </a:rPr>
                        </m:ctrlPr>
                      </m:sSubPr>
                      <m:e>
                        <m:r>
                          <a:rPr lang="it-IT" sz="7200" i="1" dirty="0">
                            <a:latin typeface="Cambria Math" panose="02040503050406030204" pitchFamily="18" charset="0"/>
                          </a:rPr>
                          <m:t>𝐹</m:t>
                        </m:r>
                      </m:e>
                      <m:sub>
                        <m:r>
                          <a:rPr lang="it-IT" sz="7200" i="1" dirty="0">
                            <a:latin typeface="Cambria Math" panose="02040503050406030204" pitchFamily="18" charset="0"/>
                          </a:rPr>
                          <m:t>𝑎</m:t>
                        </m:r>
                      </m:sub>
                    </m:sSub>
                    <m:r>
                      <a:rPr lang="it-IT" sz="7200" i="1" dirty="0">
                        <a:latin typeface="Cambria Math" panose="02040503050406030204" pitchFamily="18" charset="0"/>
                      </a:rPr>
                      <m:t>                     </m:t>
                    </m:r>
                    <m:acc>
                      <m:accPr>
                        <m:chr m:val="̈"/>
                        <m:ctrlPr>
                          <a:rPr lang="it-IT" sz="7200" i="1" dirty="0">
                            <a:latin typeface="Cambria Math" panose="02040503050406030204" pitchFamily="18" charset="0"/>
                          </a:rPr>
                        </m:ctrlPr>
                      </m:accPr>
                      <m:e>
                        <m:r>
                          <m:rPr>
                            <m:sty m:val="p"/>
                          </m:rPr>
                          <a:rPr lang="el-GR" sz="7200" i="1">
                            <a:latin typeface="Cambria Math" panose="02040503050406030204" pitchFamily="18" charset="0"/>
                          </a:rPr>
                          <m:t>η</m:t>
                        </m:r>
                      </m:e>
                    </m:acc>
                    <m:r>
                      <a:rPr lang="it-IT" sz="7200" i="1" dirty="0">
                        <a:latin typeface="Cambria Math" panose="02040503050406030204" pitchFamily="18" charset="0"/>
                      </a:rPr>
                      <m:t>=</m:t>
                    </m:r>
                    <m:r>
                      <a:rPr lang="it-IT" sz="7200" i="1" dirty="0">
                        <a:latin typeface="Cambria Math" panose="02040503050406030204" pitchFamily="18" charset="0"/>
                      </a:rPr>
                      <m:t>𝑀𝑈</m:t>
                    </m:r>
                    <m:r>
                      <a:rPr lang="it-IT" sz="7200" i="1" dirty="0">
                        <a:latin typeface="Cambria Math" panose="02040503050406030204" pitchFamily="18" charset="0"/>
                      </a:rPr>
                      <m:t>+</m:t>
                    </m:r>
                    <m:r>
                      <a:rPr lang="it-IT" sz="7200" i="1" dirty="0">
                        <a:latin typeface="Cambria Math" panose="02040503050406030204" pitchFamily="18" charset="0"/>
                      </a:rPr>
                      <m:t>𝜁</m:t>
                    </m:r>
                    <m:r>
                      <a:rPr lang="it-IT" sz="7200" i="1" dirty="0">
                        <a:latin typeface="Cambria Math" panose="02040503050406030204" pitchFamily="18" charset="0"/>
                      </a:rPr>
                      <m:t>+</m:t>
                    </m:r>
                    <m:sSub>
                      <m:sSubPr>
                        <m:ctrlPr>
                          <a:rPr lang="it-IT" sz="7200" i="1" dirty="0">
                            <a:latin typeface="Cambria Math" panose="02040503050406030204" pitchFamily="18" charset="0"/>
                          </a:rPr>
                        </m:ctrlPr>
                      </m:sSubPr>
                      <m:e>
                        <m:r>
                          <a:rPr lang="it-IT" sz="7200" i="1" dirty="0">
                            <a:latin typeface="Cambria Math" panose="02040503050406030204" pitchFamily="18" charset="0"/>
                          </a:rPr>
                          <m:t>𝐹</m:t>
                        </m:r>
                      </m:e>
                      <m:sub>
                        <m:r>
                          <a:rPr lang="it-IT" sz="7200" i="1" dirty="0">
                            <a:latin typeface="Cambria Math" panose="02040503050406030204" pitchFamily="18" charset="0"/>
                          </a:rPr>
                          <m:t>𝑏</m:t>
                        </m:r>
                      </m:sub>
                    </m:sSub>
                  </m:oMath>
                </a14:m>
                <a:endParaRPr lang="it-IT" sz="7200" dirty="0"/>
              </a:p>
              <a:p>
                <a:pPr marL="0" indent="0">
                  <a:buNone/>
                </a:pPr>
                <a:r>
                  <a:rPr lang="it-IT" sz="7200" dirty="0"/>
                  <a:t>The </a:t>
                </a:r>
                <a:r>
                  <a:rPr lang="it-IT" sz="7200" b="1" dirty="0">
                    <a:solidFill>
                      <a:srgbClr val="C00000"/>
                    </a:solidFill>
                  </a:rPr>
                  <a:t>Sliding </a:t>
                </a:r>
                <a:r>
                  <a:rPr lang="it-IT" sz="7200" b="1" dirty="0" err="1">
                    <a:solidFill>
                      <a:srgbClr val="C00000"/>
                    </a:solidFill>
                  </a:rPr>
                  <a:t>functions</a:t>
                </a:r>
                <a:r>
                  <a:rPr lang="it-IT" sz="7200" b="1" dirty="0">
                    <a:solidFill>
                      <a:srgbClr val="C00000"/>
                    </a:solidFill>
                  </a:rPr>
                  <a:t> </a:t>
                </a:r>
                <a:r>
                  <a:rPr lang="en-US" sz="7200" dirty="0"/>
                  <a:t>are defined for both position and attitude errors</a:t>
                </a:r>
                <a:r>
                  <a:rPr lang="it-IT" sz="7200" dirty="0"/>
                  <a:t>: </a:t>
                </a:r>
              </a:p>
              <a:p>
                <a:pPr marL="0" indent="0">
                  <a:buNone/>
                </a:pPr>
                <a14:m>
                  <m:oMathPara xmlns:m="http://schemas.openxmlformats.org/officeDocument/2006/math">
                    <m:oMathParaPr>
                      <m:jc m:val="center"/>
                    </m:oMathParaPr>
                    <m:oMath xmlns:m="http://schemas.openxmlformats.org/officeDocument/2006/math">
                      <m:sSub>
                        <m:sSubPr>
                          <m:ctrlPr>
                            <a:rPr lang="it-IT" sz="7200" i="1">
                              <a:latin typeface="Cambria Math" panose="02040503050406030204" pitchFamily="18" charset="0"/>
                            </a:rPr>
                          </m:ctrlPr>
                        </m:sSubPr>
                        <m:e>
                          <m:r>
                            <a:rPr lang="it-IT" sz="7200" i="1">
                              <a:latin typeface="Cambria Math" panose="02040503050406030204" pitchFamily="18" charset="0"/>
                            </a:rPr>
                            <m:t>𝑆</m:t>
                          </m:r>
                        </m:e>
                        <m:sub>
                          <m:r>
                            <a:rPr lang="it-IT" sz="7200" i="1">
                              <a:latin typeface="Cambria Math" panose="02040503050406030204" pitchFamily="18" charset="0"/>
                            </a:rPr>
                            <m:t>𝐿</m:t>
                          </m:r>
                        </m:sub>
                      </m:sSub>
                      <m:r>
                        <a:rPr lang="it-IT" sz="7200" i="1">
                          <a:latin typeface="Cambria Math" panose="02040503050406030204" pitchFamily="18" charset="0"/>
                        </a:rPr>
                        <m:t>=</m:t>
                      </m:r>
                      <m:acc>
                        <m:accPr>
                          <m:chr m:val="̇"/>
                          <m:ctrlPr>
                            <a:rPr lang="it-IT" sz="7200" i="1" dirty="0">
                              <a:latin typeface="Cambria Math" panose="02040503050406030204" pitchFamily="18" charset="0"/>
                            </a:rPr>
                          </m:ctrlPr>
                        </m:accPr>
                        <m:e>
                          <m:sSub>
                            <m:sSubPr>
                              <m:ctrlPr>
                                <a:rPr lang="it-IT" sz="7200" i="1" dirty="0">
                                  <a:latin typeface="Cambria Math" panose="02040503050406030204" pitchFamily="18" charset="0"/>
                                </a:rPr>
                              </m:ctrlPr>
                            </m:sSubPr>
                            <m:e>
                              <m:r>
                                <a:rPr lang="it-IT" sz="7200" i="1" dirty="0">
                                  <a:latin typeface="Cambria Math" panose="02040503050406030204" pitchFamily="18" charset="0"/>
                                </a:rPr>
                                <m:t>𝑒</m:t>
                              </m:r>
                            </m:e>
                            <m:sub>
                              <m:r>
                                <a:rPr lang="it-IT" sz="7200" i="1" dirty="0">
                                  <a:latin typeface="Cambria Math" panose="02040503050406030204" pitchFamily="18" charset="0"/>
                                </a:rPr>
                                <m:t>𝑝</m:t>
                              </m:r>
                            </m:sub>
                          </m:sSub>
                        </m:e>
                      </m:acc>
                      <m:r>
                        <a:rPr lang="it-IT" sz="7200" i="1">
                          <a:latin typeface="Cambria Math" panose="02040503050406030204" pitchFamily="18" charset="0"/>
                        </a:rPr>
                        <m:t>+</m:t>
                      </m:r>
                      <m:sSub>
                        <m:sSubPr>
                          <m:ctrlPr>
                            <a:rPr lang="it-IT" sz="7200" i="1">
                              <a:latin typeface="Cambria Math" panose="02040503050406030204" pitchFamily="18" charset="0"/>
                            </a:rPr>
                          </m:ctrlPr>
                        </m:sSubPr>
                        <m:e>
                          <m:r>
                            <a:rPr lang="it-IT" sz="7200" i="1">
                              <a:latin typeface="Cambria Math" panose="02040503050406030204" pitchFamily="18" charset="0"/>
                            </a:rPr>
                            <m:t>𝜆</m:t>
                          </m:r>
                        </m:e>
                        <m:sub>
                          <m:r>
                            <a:rPr lang="it-IT" sz="7200" i="1">
                              <a:latin typeface="Cambria Math" panose="02040503050406030204" pitchFamily="18" charset="0"/>
                            </a:rPr>
                            <m:t>𝐿</m:t>
                          </m:r>
                        </m:sub>
                      </m:sSub>
                      <m:sSub>
                        <m:sSubPr>
                          <m:ctrlPr>
                            <a:rPr lang="it-IT" sz="7200" i="1">
                              <a:latin typeface="Cambria Math" panose="02040503050406030204" pitchFamily="18" charset="0"/>
                            </a:rPr>
                          </m:ctrlPr>
                        </m:sSubPr>
                        <m:e>
                          <m:r>
                            <a:rPr lang="it-IT" sz="7200" i="1">
                              <a:latin typeface="Cambria Math" panose="02040503050406030204" pitchFamily="18" charset="0"/>
                            </a:rPr>
                            <m:t>𝑒</m:t>
                          </m:r>
                        </m:e>
                        <m:sub>
                          <m:r>
                            <a:rPr lang="it-IT" sz="7200" i="1">
                              <a:latin typeface="Cambria Math" panose="02040503050406030204" pitchFamily="18" charset="0"/>
                            </a:rPr>
                            <m:t>𝑝</m:t>
                          </m:r>
                          <m:r>
                            <a:rPr lang="it-IT" sz="7200" i="1">
                              <a:latin typeface="Cambria Math" panose="02040503050406030204" pitchFamily="18" charset="0"/>
                            </a:rPr>
                            <m:t> </m:t>
                          </m:r>
                        </m:sub>
                      </m:sSub>
                      <m:sSub>
                        <m:sSubPr>
                          <m:ctrlPr>
                            <a:rPr lang="it-IT" sz="7200" i="1">
                              <a:latin typeface="Cambria Math" panose="02040503050406030204" pitchFamily="18" charset="0"/>
                            </a:rPr>
                          </m:ctrlPr>
                        </m:sSubPr>
                        <m:e>
                          <m:r>
                            <a:rPr lang="it-IT" sz="7200" i="1">
                              <a:latin typeface="Cambria Math" panose="02040503050406030204" pitchFamily="18" charset="0"/>
                            </a:rPr>
                            <m:t>                                    </m:t>
                          </m:r>
                          <m:r>
                            <a:rPr lang="it-IT" sz="7200" i="1">
                              <a:latin typeface="Cambria Math" panose="02040503050406030204" pitchFamily="18" charset="0"/>
                            </a:rPr>
                            <m:t>𝑆</m:t>
                          </m:r>
                        </m:e>
                        <m:sub>
                          <m:r>
                            <a:rPr lang="it-IT" sz="7200" i="1">
                              <a:latin typeface="Cambria Math" panose="02040503050406030204" pitchFamily="18" charset="0"/>
                            </a:rPr>
                            <m:t>𝐴</m:t>
                          </m:r>
                        </m:sub>
                      </m:sSub>
                      <m:r>
                        <a:rPr lang="it-IT" sz="7200" i="1">
                          <a:latin typeface="Cambria Math" panose="02040503050406030204" pitchFamily="18" charset="0"/>
                        </a:rPr>
                        <m:t>=</m:t>
                      </m:r>
                      <m:acc>
                        <m:accPr>
                          <m:chr m:val="̇"/>
                          <m:ctrlPr>
                            <a:rPr lang="it-IT" sz="7200" i="1" dirty="0">
                              <a:latin typeface="Cambria Math" panose="02040503050406030204" pitchFamily="18" charset="0"/>
                            </a:rPr>
                          </m:ctrlPr>
                        </m:accPr>
                        <m:e>
                          <m:sSub>
                            <m:sSubPr>
                              <m:ctrlPr>
                                <a:rPr lang="it-IT" sz="7200" i="1" dirty="0">
                                  <a:latin typeface="Cambria Math" panose="02040503050406030204" pitchFamily="18" charset="0"/>
                                </a:rPr>
                              </m:ctrlPr>
                            </m:sSubPr>
                            <m:e>
                              <m:r>
                                <a:rPr lang="it-IT" sz="7200" i="1" dirty="0">
                                  <a:latin typeface="Cambria Math" panose="02040503050406030204" pitchFamily="18" charset="0"/>
                                </a:rPr>
                                <m:t>𝑒</m:t>
                              </m:r>
                            </m:e>
                            <m:sub>
                              <m:r>
                                <m:rPr>
                                  <m:sty m:val="p"/>
                                </m:rPr>
                                <a:rPr lang="el-GR" sz="7200" i="1">
                                  <a:latin typeface="Cambria Math" panose="02040503050406030204" pitchFamily="18" charset="0"/>
                                </a:rPr>
                                <m:t>η</m:t>
                              </m:r>
                            </m:sub>
                          </m:sSub>
                        </m:e>
                      </m:acc>
                      <m:r>
                        <a:rPr lang="it-IT" sz="7200" i="1">
                          <a:latin typeface="Cambria Math" panose="02040503050406030204" pitchFamily="18" charset="0"/>
                        </a:rPr>
                        <m:t>+</m:t>
                      </m:r>
                      <m:sSub>
                        <m:sSubPr>
                          <m:ctrlPr>
                            <a:rPr lang="it-IT" sz="7200" i="1">
                              <a:latin typeface="Cambria Math" panose="02040503050406030204" pitchFamily="18" charset="0"/>
                            </a:rPr>
                          </m:ctrlPr>
                        </m:sSubPr>
                        <m:e>
                          <m:r>
                            <a:rPr lang="it-IT" sz="7200" i="1">
                              <a:latin typeface="Cambria Math" panose="02040503050406030204" pitchFamily="18" charset="0"/>
                            </a:rPr>
                            <m:t>𝜆</m:t>
                          </m:r>
                        </m:e>
                        <m:sub>
                          <m:r>
                            <a:rPr lang="it-IT" sz="7200" i="1">
                              <a:latin typeface="Cambria Math" panose="02040503050406030204" pitchFamily="18" charset="0"/>
                            </a:rPr>
                            <m:t>𝐴</m:t>
                          </m:r>
                        </m:sub>
                      </m:sSub>
                      <m:sSub>
                        <m:sSubPr>
                          <m:ctrlPr>
                            <a:rPr lang="it-IT" sz="7200" i="1" dirty="0">
                              <a:latin typeface="Cambria Math" panose="02040503050406030204" pitchFamily="18" charset="0"/>
                            </a:rPr>
                          </m:ctrlPr>
                        </m:sSubPr>
                        <m:e>
                          <m:r>
                            <a:rPr lang="it-IT" sz="7200" i="1" dirty="0">
                              <a:latin typeface="Cambria Math" panose="02040503050406030204" pitchFamily="18" charset="0"/>
                            </a:rPr>
                            <m:t>𝑒</m:t>
                          </m:r>
                        </m:e>
                        <m:sub>
                          <m:r>
                            <m:rPr>
                              <m:sty m:val="p"/>
                            </m:rPr>
                            <a:rPr lang="el-GR" sz="7200" i="1">
                              <a:latin typeface="Cambria Math" panose="02040503050406030204" pitchFamily="18" charset="0"/>
                            </a:rPr>
                            <m:t>η</m:t>
                          </m:r>
                        </m:sub>
                      </m:sSub>
                    </m:oMath>
                  </m:oMathPara>
                </a14:m>
                <a:endParaRPr lang="it-IT" sz="7200" dirty="0"/>
              </a:p>
              <a:p>
                <a:pPr marL="0" indent="0">
                  <a:buNone/>
                </a:pPr>
                <a:r>
                  <a:rPr lang="it-IT" sz="7200" dirty="0"/>
                  <a:t>On the </a:t>
                </a:r>
                <a:r>
                  <a:rPr lang="it-IT" sz="7200" dirty="0" err="1"/>
                  <a:t>manifold</a:t>
                </a:r>
                <a:r>
                  <a:rPr lang="it-IT" sz="7200" dirty="0"/>
                  <a:t> :</a:t>
                </a:r>
              </a:p>
              <a:p>
                <a:pPr marL="0" indent="0" algn="ctr">
                  <a:buNone/>
                </a:pPr>
                <a:r>
                  <a:rPr lang="it-IT" sz="7200" dirty="0"/>
                  <a:t> </a:t>
                </a:r>
                <a14:m>
                  <m:oMath xmlns:m="http://schemas.openxmlformats.org/officeDocument/2006/math">
                    <m:sSub>
                      <m:sSubPr>
                        <m:ctrlPr>
                          <a:rPr lang="it-IT" sz="7200" i="1">
                            <a:latin typeface="Cambria Math" panose="02040503050406030204" pitchFamily="18" charset="0"/>
                          </a:rPr>
                        </m:ctrlPr>
                      </m:sSubPr>
                      <m:e>
                        <m:acc>
                          <m:accPr>
                            <m:chr m:val="̇"/>
                            <m:ctrlPr>
                              <a:rPr lang="it-IT" sz="7200" i="1">
                                <a:latin typeface="Cambria Math" panose="02040503050406030204" pitchFamily="18" charset="0"/>
                              </a:rPr>
                            </m:ctrlPr>
                          </m:accPr>
                          <m:e>
                            <m:r>
                              <a:rPr lang="it-IT" sz="7200" i="1">
                                <a:latin typeface="Cambria Math" panose="02040503050406030204" pitchFamily="18" charset="0"/>
                              </a:rPr>
                              <m:t>𝑒</m:t>
                            </m:r>
                          </m:e>
                        </m:acc>
                      </m:e>
                      <m:sub>
                        <m:r>
                          <a:rPr lang="it-IT" sz="7200" i="1">
                            <a:latin typeface="Cambria Math" panose="02040503050406030204" pitchFamily="18" charset="0"/>
                          </a:rPr>
                          <m:t>𝑃</m:t>
                        </m:r>
                      </m:sub>
                    </m:sSub>
                    <m:r>
                      <a:rPr lang="it-IT" sz="7200">
                        <a:latin typeface="Cambria Math" panose="02040503050406030204" pitchFamily="18" charset="0"/>
                      </a:rPr>
                      <m:t>=−</m:t>
                    </m:r>
                    <m:sSub>
                      <m:sSubPr>
                        <m:ctrlPr>
                          <a:rPr lang="it-IT" sz="7200" i="1">
                            <a:latin typeface="Cambria Math" panose="02040503050406030204" pitchFamily="18" charset="0"/>
                          </a:rPr>
                        </m:ctrlPr>
                      </m:sSubPr>
                      <m:e>
                        <m:r>
                          <a:rPr lang="it-IT" sz="7200" i="1">
                            <a:latin typeface="Cambria Math" panose="02040503050406030204" pitchFamily="18" charset="0"/>
                          </a:rPr>
                          <m:t>𝜆</m:t>
                        </m:r>
                      </m:e>
                      <m:sub>
                        <m:r>
                          <a:rPr lang="it-IT" sz="7200" i="1">
                            <a:latin typeface="Cambria Math" panose="02040503050406030204" pitchFamily="18" charset="0"/>
                          </a:rPr>
                          <m:t>𝐿</m:t>
                        </m:r>
                      </m:sub>
                    </m:sSub>
                    <m:sSub>
                      <m:sSubPr>
                        <m:ctrlPr>
                          <a:rPr lang="it-IT" sz="7200" i="1">
                            <a:latin typeface="Cambria Math" panose="02040503050406030204" pitchFamily="18" charset="0"/>
                          </a:rPr>
                        </m:ctrlPr>
                      </m:sSubPr>
                      <m:e>
                        <m:r>
                          <a:rPr lang="it-IT" sz="7200" i="1">
                            <a:latin typeface="Cambria Math" panose="02040503050406030204" pitchFamily="18" charset="0"/>
                          </a:rPr>
                          <m:t>𝑒</m:t>
                        </m:r>
                      </m:e>
                      <m:sub>
                        <m:r>
                          <a:rPr lang="it-IT" sz="7200" i="1">
                            <a:latin typeface="Cambria Math" panose="02040503050406030204" pitchFamily="18" charset="0"/>
                          </a:rPr>
                          <m:t>𝑃</m:t>
                        </m:r>
                      </m:sub>
                    </m:sSub>
                    <m:r>
                      <a:rPr lang="it-IT" sz="7200" i="1">
                        <a:latin typeface="Cambria Math" panose="02040503050406030204" pitchFamily="18" charset="0"/>
                      </a:rPr>
                      <m:t>                                               </m:t>
                    </m:r>
                    <m:acc>
                      <m:accPr>
                        <m:chr m:val="̇"/>
                        <m:ctrlPr>
                          <a:rPr lang="it-IT" sz="7200" i="1" dirty="0">
                            <a:latin typeface="Cambria Math" panose="02040503050406030204" pitchFamily="18" charset="0"/>
                          </a:rPr>
                        </m:ctrlPr>
                      </m:accPr>
                      <m:e>
                        <m:sSub>
                          <m:sSubPr>
                            <m:ctrlPr>
                              <a:rPr lang="it-IT" sz="7200" i="1" dirty="0">
                                <a:latin typeface="Cambria Math" panose="02040503050406030204" pitchFamily="18" charset="0"/>
                              </a:rPr>
                            </m:ctrlPr>
                          </m:sSubPr>
                          <m:e>
                            <m:r>
                              <a:rPr lang="it-IT" sz="7200" i="1" dirty="0">
                                <a:latin typeface="Cambria Math" panose="02040503050406030204" pitchFamily="18" charset="0"/>
                              </a:rPr>
                              <m:t>𝑒</m:t>
                            </m:r>
                          </m:e>
                          <m:sub>
                            <m:r>
                              <m:rPr>
                                <m:sty m:val="p"/>
                              </m:rPr>
                              <a:rPr lang="el-GR" sz="7200" i="1">
                                <a:latin typeface="Cambria Math" panose="02040503050406030204" pitchFamily="18" charset="0"/>
                              </a:rPr>
                              <m:t>η</m:t>
                            </m:r>
                          </m:sub>
                        </m:sSub>
                      </m:e>
                    </m:acc>
                    <m:r>
                      <a:rPr lang="it-IT" sz="7200">
                        <a:latin typeface="Cambria Math" panose="02040503050406030204" pitchFamily="18" charset="0"/>
                      </a:rPr>
                      <m:t>=−</m:t>
                    </m:r>
                    <m:sSub>
                      <m:sSubPr>
                        <m:ctrlPr>
                          <a:rPr lang="it-IT" sz="7200" i="1">
                            <a:latin typeface="Cambria Math" panose="02040503050406030204" pitchFamily="18" charset="0"/>
                          </a:rPr>
                        </m:ctrlPr>
                      </m:sSubPr>
                      <m:e>
                        <m:r>
                          <a:rPr lang="it-IT" sz="7200" i="1">
                            <a:latin typeface="Cambria Math" panose="02040503050406030204" pitchFamily="18" charset="0"/>
                          </a:rPr>
                          <m:t>𝜆</m:t>
                        </m:r>
                      </m:e>
                      <m:sub>
                        <m:r>
                          <a:rPr lang="it-IT" sz="7200" i="1">
                            <a:latin typeface="Cambria Math" panose="02040503050406030204" pitchFamily="18" charset="0"/>
                          </a:rPr>
                          <m:t>𝐴</m:t>
                        </m:r>
                      </m:sub>
                    </m:sSub>
                    <m:sSub>
                      <m:sSubPr>
                        <m:ctrlPr>
                          <a:rPr lang="it-IT" sz="7200" i="1" dirty="0">
                            <a:latin typeface="Cambria Math" panose="02040503050406030204" pitchFamily="18" charset="0"/>
                          </a:rPr>
                        </m:ctrlPr>
                      </m:sSubPr>
                      <m:e>
                        <m:r>
                          <a:rPr lang="it-IT" sz="7200" i="1" dirty="0">
                            <a:latin typeface="Cambria Math" panose="02040503050406030204" pitchFamily="18" charset="0"/>
                          </a:rPr>
                          <m:t>𝑒</m:t>
                        </m:r>
                      </m:e>
                      <m:sub>
                        <m:r>
                          <m:rPr>
                            <m:sty m:val="p"/>
                          </m:rPr>
                          <a:rPr lang="el-GR" sz="7200" i="1">
                            <a:latin typeface="Cambria Math" panose="02040503050406030204" pitchFamily="18" charset="0"/>
                          </a:rPr>
                          <m:t>η</m:t>
                        </m:r>
                      </m:sub>
                    </m:sSub>
                  </m:oMath>
                </a14:m>
                <a:endParaRPr lang="it-IT" sz="7200" dirty="0"/>
              </a:p>
              <a:p>
                <a:pPr marL="0" indent="0">
                  <a:buNone/>
                </a:pPr>
                <a:r>
                  <a:rPr lang="it-IT" sz="7200" dirty="0"/>
                  <a:t>Control inputs are </a:t>
                </a:r>
                <a:r>
                  <a:rPr lang="it-IT" sz="7200" dirty="0" err="1"/>
                  <a:t>chosen</a:t>
                </a:r>
                <a:r>
                  <a:rPr lang="it-IT" sz="7200" dirty="0"/>
                  <a:t> in </a:t>
                </a:r>
                <a:r>
                  <a:rPr lang="it-IT" sz="7200" dirty="0" err="1"/>
                  <a:t>order</a:t>
                </a:r>
                <a:r>
                  <a:rPr lang="it-IT" sz="7200" dirty="0"/>
                  <a:t> to </a:t>
                </a:r>
                <a:r>
                  <a:rPr lang="en-US" sz="7200" dirty="0"/>
                  <a:t>enforce sliding conditions and ensure exponential error convergence:</a:t>
                </a:r>
                <a:endParaRPr lang="it-IT" sz="7200" dirty="0"/>
              </a:p>
              <a:p>
                <a:pPr marL="0" indent="0" algn="ctr">
                  <a:buNone/>
                </a:pPr>
                <a14:m>
                  <m:oMath xmlns:m="http://schemas.openxmlformats.org/officeDocument/2006/math">
                    <m:sSub>
                      <m:sSubPr>
                        <m:ctrlPr>
                          <a:rPr lang="it-IT" sz="6400" i="1">
                            <a:latin typeface="Cambria Math" panose="02040503050406030204" pitchFamily="18" charset="0"/>
                          </a:rPr>
                        </m:ctrlPr>
                      </m:sSubPr>
                      <m:e>
                        <m:r>
                          <a:rPr lang="it-IT" sz="6400" i="1">
                            <a:latin typeface="Cambria Math" panose="02040503050406030204" pitchFamily="18" charset="0"/>
                          </a:rPr>
                          <m:t>𝑈</m:t>
                        </m:r>
                      </m:e>
                      <m:sub>
                        <m:r>
                          <a:rPr lang="it-IT" sz="6400" i="1">
                            <a:latin typeface="Cambria Math" panose="02040503050406030204" pitchFamily="18" charset="0"/>
                          </a:rPr>
                          <m:t>𝑓</m:t>
                        </m:r>
                      </m:sub>
                    </m:sSub>
                    <m:r>
                      <a:rPr lang="it-IT" sz="6400" i="1">
                        <a:latin typeface="Cambria Math" panose="02040503050406030204" pitchFamily="18" charset="0"/>
                      </a:rPr>
                      <m:t>=</m:t>
                    </m:r>
                    <m:sSup>
                      <m:sSupPr>
                        <m:ctrlPr>
                          <a:rPr lang="it-IT" sz="6400" i="1">
                            <a:latin typeface="Cambria Math" panose="02040503050406030204" pitchFamily="18" charset="0"/>
                          </a:rPr>
                        </m:ctrlPr>
                      </m:sSupPr>
                      <m:e>
                        <m:r>
                          <a:rPr lang="it-IT" sz="6400" i="1">
                            <a:latin typeface="Cambria Math" panose="02040503050406030204" pitchFamily="18" charset="0"/>
                          </a:rPr>
                          <m:t>𝛽</m:t>
                        </m:r>
                      </m:e>
                      <m:sup>
                        <m:r>
                          <a:rPr lang="it-IT" sz="6400" i="1">
                            <a:latin typeface="Cambria Math" panose="02040503050406030204" pitchFamily="18" charset="0"/>
                          </a:rPr>
                          <m:t>−1</m:t>
                        </m:r>
                      </m:sup>
                    </m:sSup>
                    <m:r>
                      <a:rPr lang="it-IT" sz="6400" i="1">
                        <a:latin typeface="Cambria Math" panose="02040503050406030204" pitchFamily="18" charset="0"/>
                      </a:rPr>
                      <m:t>(</m:t>
                    </m:r>
                    <m:sSub>
                      <m:sSubPr>
                        <m:ctrlPr>
                          <a:rPr lang="it-IT" sz="6400" i="1">
                            <a:latin typeface="Cambria Math" panose="02040503050406030204" pitchFamily="18" charset="0"/>
                          </a:rPr>
                        </m:ctrlPr>
                      </m:sSubPr>
                      <m:e>
                        <m:acc>
                          <m:accPr>
                            <m:chr m:val="̈"/>
                            <m:ctrlPr>
                              <a:rPr lang="it-IT" sz="6400" i="1">
                                <a:latin typeface="Cambria Math" panose="02040503050406030204" pitchFamily="18" charset="0"/>
                              </a:rPr>
                            </m:ctrlPr>
                          </m:accPr>
                          <m:e>
                            <m:r>
                              <a:rPr lang="it-IT" sz="6400" i="1">
                                <a:latin typeface="Cambria Math" panose="02040503050406030204" pitchFamily="18" charset="0"/>
                              </a:rPr>
                              <m:t>𝑃</m:t>
                            </m:r>
                          </m:e>
                        </m:acc>
                      </m:e>
                      <m:sub>
                        <m:r>
                          <a:rPr lang="it-IT" sz="6400" i="1">
                            <a:latin typeface="Cambria Math" panose="02040503050406030204" pitchFamily="18" charset="0"/>
                          </a:rPr>
                          <m:t>𝑑</m:t>
                        </m:r>
                      </m:sub>
                    </m:sSub>
                    <m:r>
                      <a:rPr lang="it-IT" sz="6400" i="1">
                        <a:latin typeface="Cambria Math" panose="02040503050406030204" pitchFamily="18" charset="0"/>
                      </a:rPr>
                      <m:t>+</m:t>
                    </m:r>
                    <m:r>
                      <a:rPr lang="it-IT" sz="6400" i="1">
                        <a:latin typeface="Cambria Math" panose="02040503050406030204" pitchFamily="18" charset="0"/>
                      </a:rPr>
                      <m:t>𝐶</m:t>
                    </m:r>
                    <m:acc>
                      <m:accPr>
                        <m:chr m:val="̇"/>
                        <m:ctrlPr>
                          <a:rPr lang="it-IT" sz="6400" i="1">
                            <a:latin typeface="Cambria Math" panose="02040503050406030204" pitchFamily="18" charset="0"/>
                          </a:rPr>
                        </m:ctrlPr>
                      </m:accPr>
                      <m:e>
                        <m:r>
                          <a:rPr lang="it-IT" sz="6400" i="1">
                            <a:latin typeface="Cambria Math" panose="02040503050406030204" pitchFamily="18" charset="0"/>
                          </a:rPr>
                          <m:t>𝑃</m:t>
                        </m:r>
                      </m:e>
                    </m:acc>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𝜆</m:t>
                        </m:r>
                      </m:e>
                      <m:sub>
                        <m:r>
                          <a:rPr lang="it-IT" sz="6400" i="1">
                            <a:latin typeface="Cambria Math" panose="02040503050406030204" pitchFamily="18" charset="0"/>
                          </a:rPr>
                          <m:t>𝐿</m:t>
                        </m:r>
                      </m:sub>
                    </m:sSub>
                    <m:acc>
                      <m:accPr>
                        <m:chr m:val="̇"/>
                        <m:ctrlPr>
                          <a:rPr lang="it-IT" sz="6400" i="1" dirty="0">
                            <a:latin typeface="Cambria Math" panose="02040503050406030204" pitchFamily="18" charset="0"/>
                          </a:rPr>
                        </m:ctrlPr>
                      </m:accPr>
                      <m:e>
                        <m:sSub>
                          <m:sSubPr>
                            <m:ctrlPr>
                              <a:rPr lang="it-IT" sz="6400" i="1" dirty="0">
                                <a:latin typeface="Cambria Math" panose="02040503050406030204" pitchFamily="18" charset="0"/>
                              </a:rPr>
                            </m:ctrlPr>
                          </m:sSubPr>
                          <m:e>
                            <m:r>
                              <a:rPr lang="it-IT" sz="6400" i="1" dirty="0">
                                <a:latin typeface="Cambria Math" panose="02040503050406030204" pitchFamily="18" charset="0"/>
                              </a:rPr>
                              <m:t>𝑒</m:t>
                            </m:r>
                          </m:e>
                          <m:sub>
                            <m:r>
                              <a:rPr lang="it-IT" sz="6400" i="1" dirty="0">
                                <a:latin typeface="Cambria Math" panose="02040503050406030204" pitchFamily="18" charset="0"/>
                              </a:rPr>
                              <m:t>𝑝</m:t>
                            </m:r>
                          </m:sub>
                        </m:sSub>
                      </m:e>
                    </m:acc>
                    <m:r>
                      <a:rPr lang="it-IT" sz="6400" i="1">
                        <a:latin typeface="Cambria Math" panose="02040503050406030204" pitchFamily="18" charset="0"/>
                      </a:rPr>
                      <m:t>+</m:t>
                    </m:r>
                    <m:r>
                      <a:rPr lang="it-IT" sz="6400" i="1">
                        <a:latin typeface="Cambria Math" panose="02040503050406030204" pitchFamily="18" charset="0"/>
                      </a:rPr>
                      <m:t>𝛾</m:t>
                    </m:r>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𝐾</m:t>
                        </m:r>
                      </m:e>
                      <m:sub>
                        <m:r>
                          <a:rPr lang="it-IT" sz="6400" i="1">
                            <a:latin typeface="Cambria Math" panose="02040503050406030204" pitchFamily="18" charset="0"/>
                          </a:rPr>
                          <m:t>𝐿</m:t>
                        </m:r>
                      </m:sub>
                    </m:sSub>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𝐿</m:t>
                        </m:r>
                      </m:sub>
                    </m:sSub>
                    <m:r>
                      <a:rPr lang="it-IT" sz="6400" i="1">
                        <a:latin typeface="Cambria Math" panose="02040503050406030204" pitchFamily="18" charset="0"/>
                      </a:rPr>
                      <m:t>−</m:t>
                    </m:r>
                    <m:sSub>
                      <m:sSubPr>
                        <m:ctrlPr>
                          <a:rPr lang="it-IT" sz="6400" i="1">
                            <a:latin typeface="Cambria Math" panose="02040503050406030204" pitchFamily="18" charset="0"/>
                          </a:rPr>
                        </m:ctrlPr>
                      </m:sSubPr>
                      <m:e>
                        <m:acc>
                          <m:accPr>
                            <m:chr m:val="̂"/>
                            <m:ctrlPr>
                              <a:rPr lang="it-IT" sz="6400" i="1">
                                <a:latin typeface="Cambria Math" panose="02040503050406030204" pitchFamily="18" charset="0"/>
                              </a:rPr>
                            </m:ctrlPr>
                          </m:accPr>
                          <m:e>
                            <m:r>
                              <a:rPr lang="it-IT" sz="6400" i="1">
                                <a:latin typeface="Cambria Math" panose="02040503050406030204" pitchFamily="18" charset="0"/>
                              </a:rPr>
                              <m:t>𝜃</m:t>
                            </m:r>
                          </m:e>
                        </m:acc>
                      </m:e>
                      <m:sub>
                        <m:r>
                          <a:rPr lang="it-IT" sz="6400" i="1">
                            <a:latin typeface="Cambria Math" panose="02040503050406030204" pitchFamily="18" charset="0"/>
                          </a:rPr>
                          <m:t>1</m:t>
                        </m:r>
                      </m:sub>
                    </m:sSub>
                    <m:r>
                      <a:rPr lang="it-IT" sz="6400" i="1">
                        <a:latin typeface="Cambria Math" panose="02040503050406030204" pitchFamily="18" charset="0"/>
                      </a:rPr>
                      <m:t>𝑠𝑖𝑔𝑛</m:t>
                    </m:r>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𝐿</m:t>
                        </m:r>
                      </m:sub>
                    </m:sSub>
                    <m:r>
                      <a:rPr lang="it-IT" sz="6400" i="1">
                        <a:latin typeface="Cambria Math" panose="02040503050406030204" pitchFamily="18" charset="0"/>
                      </a:rPr>
                      <m:t>))</m:t>
                    </m:r>
                  </m:oMath>
                </a14:m>
                <a:r>
                  <a:rPr lang="it-IT" sz="6400" dirty="0"/>
                  <a:t>             </a:t>
                </a:r>
              </a:p>
              <a:p>
                <a:pPr marL="0" indent="0" algn="ctr">
                  <a:buNone/>
                </a:pPr>
                <a:r>
                  <a:rPr lang="it-IT" sz="6400" dirty="0"/>
                  <a:t> </a:t>
                </a:r>
                <a14:m>
                  <m:oMath xmlns:m="http://schemas.openxmlformats.org/officeDocument/2006/math">
                    <m:sSup>
                      <m:sSupPr>
                        <m:ctrlPr>
                          <a:rPr lang="it-IT" sz="6400" i="1">
                            <a:latin typeface="Cambria Math" panose="02040503050406030204" pitchFamily="18" charset="0"/>
                          </a:rPr>
                        </m:ctrlPr>
                      </m:sSupPr>
                      <m:e>
                        <m:r>
                          <a:rPr lang="it-IT" sz="6400" i="1">
                            <a:latin typeface="Cambria Math" panose="02040503050406030204" pitchFamily="18" charset="0"/>
                          </a:rPr>
                          <m:t>𝑈</m:t>
                        </m:r>
                        <m:r>
                          <a:rPr lang="it-IT" sz="6400" i="1">
                            <a:latin typeface="Cambria Math" panose="02040503050406030204" pitchFamily="18" charset="0"/>
                          </a:rPr>
                          <m:t>= </m:t>
                        </m:r>
                        <m:r>
                          <a:rPr lang="it-IT" sz="6400" i="1">
                            <a:latin typeface="Cambria Math" panose="02040503050406030204" pitchFamily="18" charset="0"/>
                          </a:rPr>
                          <m:t>𝑀</m:t>
                        </m:r>
                      </m:e>
                      <m:sup>
                        <m:r>
                          <a:rPr lang="it-IT" sz="6400" i="1">
                            <a:latin typeface="Cambria Math" panose="02040503050406030204" pitchFamily="18" charset="0"/>
                          </a:rPr>
                          <m:t>−1</m:t>
                        </m:r>
                      </m:sup>
                    </m:sSup>
                    <m:r>
                      <a:rPr lang="it-IT" sz="6400" i="1">
                        <a:latin typeface="Cambria Math" panose="02040503050406030204" pitchFamily="18" charset="0"/>
                      </a:rPr>
                      <m:t>(</m:t>
                    </m:r>
                    <m:sSub>
                      <m:sSubPr>
                        <m:ctrlPr>
                          <a:rPr lang="it-IT" sz="6400" i="1">
                            <a:latin typeface="Cambria Math" panose="02040503050406030204" pitchFamily="18" charset="0"/>
                          </a:rPr>
                        </m:ctrlPr>
                      </m:sSubPr>
                      <m:e>
                        <m:acc>
                          <m:accPr>
                            <m:chr m:val="̈"/>
                            <m:ctrlPr>
                              <a:rPr lang="it-IT" sz="6400" i="1">
                                <a:latin typeface="Cambria Math" panose="02040503050406030204" pitchFamily="18" charset="0"/>
                              </a:rPr>
                            </m:ctrlPr>
                          </m:accPr>
                          <m:e>
                            <m:r>
                              <m:rPr>
                                <m:sty m:val="p"/>
                              </m:rPr>
                              <a:rPr lang="el-GR" sz="6400" i="1">
                                <a:latin typeface="Cambria Math" panose="02040503050406030204" pitchFamily="18" charset="0"/>
                              </a:rPr>
                              <m:t>η</m:t>
                            </m:r>
                          </m:e>
                        </m:acc>
                      </m:e>
                      <m:sub>
                        <m:r>
                          <a:rPr lang="it-IT" sz="6400" i="1">
                            <a:latin typeface="Cambria Math" panose="02040503050406030204" pitchFamily="18" charset="0"/>
                          </a:rPr>
                          <m:t>𝑑</m:t>
                        </m:r>
                      </m:sub>
                    </m:sSub>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𝜆</m:t>
                        </m:r>
                      </m:e>
                      <m:sub>
                        <m:r>
                          <a:rPr lang="it-IT" sz="6400" i="1">
                            <a:latin typeface="Cambria Math" panose="02040503050406030204" pitchFamily="18" charset="0"/>
                          </a:rPr>
                          <m:t>𝐴</m:t>
                        </m:r>
                      </m:sub>
                    </m:sSub>
                    <m:acc>
                      <m:accPr>
                        <m:chr m:val="̇"/>
                        <m:ctrlPr>
                          <a:rPr lang="it-IT" sz="6400" i="1" dirty="0">
                            <a:latin typeface="Cambria Math" panose="02040503050406030204" pitchFamily="18" charset="0"/>
                          </a:rPr>
                        </m:ctrlPr>
                      </m:accPr>
                      <m:e>
                        <m:sSub>
                          <m:sSubPr>
                            <m:ctrlPr>
                              <a:rPr lang="it-IT" sz="6400" i="1" dirty="0">
                                <a:latin typeface="Cambria Math" panose="02040503050406030204" pitchFamily="18" charset="0"/>
                              </a:rPr>
                            </m:ctrlPr>
                          </m:sSubPr>
                          <m:e>
                            <m:r>
                              <a:rPr lang="it-IT" sz="6400" i="1" dirty="0">
                                <a:latin typeface="Cambria Math" panose="02040503050406030204" pitchFamily="18" charset="0"/>
                              </a:rPr>
                              <m:t>𝑒</m:t>
                            </m:r>
                          </m:e>
                          <m:sub>
                            <m:r>
                              <m:rPr>
                                <m:sty m:val="p"/>
                              </m:rPr>
                              <a:rPr lang="el-GR" sz="6400" i="1">
                                <a:latin typeface="Cambria Math" panose="02040503050406030204" pitchFamily="18" charset="0"/>
                              </a:rPr>
                              <m:t>η</m:t>
                            </m:r>
                          </m:sub>
                        </m:sSub>
                      </m:e>
                    </m:acc>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𝐾</m:t>
                        </m:r>
                      </m:e>
                      <m:sub>
                        <m:r>
                          <a:rPr lang="it-IT" sz="6400" i="1">
                            <a:latin typeface="Cambria Math" panose="02040503050406030204" pitchFamily="18" charset="0"/>
                          </a:rPr>
                          <m:t>𝐴</m:t>
                        </m:r>
                      </m:sub>
                    </m:sSub>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𝐴</m:t>
                        </m:r>
                      </m:sub>
                    </m:sSub>
                    <m:r>
                      <a:rPr lang="it-IT" sz="6400" i="1">
                        <a:latin typeface="Cambria Math" panose="02040503050406030204" pitchFamily="18" charset="0"/>
                      </a:rPr>
                      <m:t>−</m:t>
                    </m:r>
                    <m:sSub>
                      <m:sSubPr>
                        <m:ctrlPr>
                          <a:rPr lang="it-IT" sz="6400" i="1">
                            <a:latin typeface="Cambria Math" panose="02040503050406030204" pitchFamily="18" charset="0"/>
                          </a:rPr>
                        </m:ctrlPr>
                      </m:sSubPr>
                      <m:e>
                        <m:acc>
                          <m:accPr>
                            <m:chr m:val="̂"/>
                            <m:ctrlPr>
                              <a:rPr lang="it-IT" sz="6400" i="1">
                                <a:latin typeface="Cambria Math" panose="02040503050406030204" pitchFamily="18" charset="0"/>
                              </a:rPr>
                            </m:ctrlPr>
                          </m:accPr>
                          <m:e>
                            <m:r>
                              <a:rPr lang="it-IT" sz="6400" i="1">
                                <a:latin typeface="Cambria Math" panose="02040503050406030204" pitchFamily="18" charset="0"/>
                              </a:rPr>
                              <m:t>𝜃</m:t>
                            </m:r>
                          </m:e>
                        </m:acc>
                      </m:e>
                      <m:sub>
                        <m:r>
                          <a:rPr lang="it-IT" sz="6400" i="1">
                            <a:latin typeface="Cambria Math" panose="02040503050406030204" pitchFamily="18" charset="0"/>
                          </a:rPr>
                          <m:t>2</m:t>
                        </m:r>
                      </m:sub>
                    </m:sSub>
                    <m:r>
                      <a:rPr lang="it-IT" sz="6400" i="1">
                        <a:latin typeface="Cambria Math" panose="02040503050406030204" pitchFamily="18" charset="0"/>
                      </a:rPr>
                      <m:t>𝑠𝑖𝑔𝑛</m:t>
                    </m:r>
                    <m:r>
                      <a:rPr lang="it-IT" sz="6400" i="1">
                        <a:latin typeface="Cambria Math" panose="02040503050406030204" pitchFamily="18" charset="0"/>
                      </a:rPr>
                      <m:t>(</m:t>
                    </m:r>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𝐴</m:t>
                        </m:r>
                      </m:sub>
                    </m:sSub>
                    <m:r>
                      <a:rPr lang="it-IT" sz="6400" i="1">
                        <a:latin typeface="Cambria Math" panose="02040503050406030204" pitchFamily="18" charset="0"/>
                      </a:rPr>
                      <m:t>))</m:t>
                    </m:r>
                  </m:oMath>
                </a14:m>
                <a:endParaRPr lang="it-IT" sz="6400" dirty="0"/>
              </a:p>
              <a:p>
                <a:pPr marL="0" indent="0">
                  <a:buNone/>
                </a:pPr>
                <a:r>
                  <a:rPr lang="it-IT" sz="7200" dirty="0"/>
                  <a:t>With </a:t>
                </a:r>
                <a:r>
                  <a:rPr lang="it-IT" sz="7200" dirty="0" err="1"/>
                  <a:t>this</a:t>
                </a:r>
                <a:r>
                  <a:rPr lang="it-IT" sz="7200" dirty="0"/>
                  <a:t> </a:t>
                </a:r>
                <a:r>
                  <a:rPr lang="it-IT" sz="7200" dirty="0" err="1"/>
                  <a:t>choice</a:t>
                </a:r>
                <a:r>
                  <a:rPr lang="it-IT" sz="7200" dirty="0"/>
                  <a:t>, the </a:t>
                </a:r>
                <a:r>
                  <a:rPr lang="it-IT" sz="7200" b="1" dirty="0" err="1">
                    <a:solidFill>
                      <a:srgbClr val="C00000"/>
                    </a:solidFill>
                  </a:rPr>
                  <a:t>Lyapunov</a:t>
                </a:r>
                <a:r>
                  <a:rPr lang="it-IT" sz="7200" b="1" dirty="0">
                    <a:solidFill>
                      <a:srgbClr val="C00000"/>
                    </a:solidFill>
                  </a:rPr>
                  <a:t> </a:t>
                </a:r>
                <a:r>
                  <a:rPr lang="it-IT" sz="7200" b="1" dirty="0" err="1">
                    <a:solidFill>
                      <a:srgbClr val="C00000"/>
                    </a:solidFill>
                  </a:rPr>
                  <a:t>function</a:t>
                </a:r>
                <a:r>
                  <a:rPr lang="it-IT" sz="7200" b="1" dirty="0">
                    <a:solidFill>
                      <a:srgbClr val="C00000"/>
                    </a:solidFill>
                  </a:rPr>
                  <a:t> </a:t>
                </a:r>
                <a:r>
                  <a:rPr lang="en-US" sz="7200" dirty="0"/>
                  <a:t>guarantees stability and convergence of tracking errors despite disturbances:</a:t>
                </a:r>
                <a:endParaRPr lang="it-IT" sz="7200" dirty="0"/>
              </a:p>
              <a:p>
                <a:pPr marL="0" indent="0" algn="ctr">
                  <a:buNone/>
                </a:pPr>
                <a14:m>
                  <m:oMath xmlns:m="http://schemas.openxmlformats.org/officeDocument/2006/math">
                    <m:r>
                      <a:rPr lang="it-IT" sz="6400" i="1">
                        <a:latin typeface="Cambria Math" panose="02040503050406030204" pitchFamily="18" charset="0"/>
                      </a:rPr>
                      <m:t>𝑉</m:t>
                    </m:r>
                    <m:r>
                      <a:rPr lang="it-IT" sz="6400" i="1">
                        <a:latin typeface="Cambria Math" panose="02040503050406030204" pitchFamily="18" charset="0"/>
                      </a:rPr>
                      <m:t>=</m:t>
                    </m:r>
                    <m:f>
                      <m:fPr>
                        <m:ctrlPr>
                          <a:rPr lang="it-IT" sz="6400" i="1">
                            <a:latin typeface="Cambria Math" panose="02040503050406030204" pitchFamily="18" charset="0"/>
                          </a:rPr>
                        </m:ctrlPr>
                      </m:fPr>
                      <m:num>
                        <m:r>
                          <a:rPr lang="it-IT" sz="6400" i="1">
                            <a:latin typeface="Cambria Math" panose="02040503050406030204" pitchFamily="18" charset="0"/>
                          </a:rPr>
                          <m:t>1</m:t>
                        </m:r>
                      </m:num>
                      <m:den>
                        <m:r>
                          <a:rPr lang="it-IT" sz="6400" i="1">
                            <a:latin typeface="Cambria Math" panose="02040503050406030204" pitchFamily="18" charset="0"/>
                          </a:rPr>
                          <m:t>2</m:t>
                        </m:r>
                      </m:den>
                    </m:f>
                    <m:sSubSup>
                      <m:sSubSupPr>
                        <m:ctrlPr>
                          <a:rPr lang="it-IT" sz="6400" i="1">
                            <a:latin typeface="Cambria Math" panose="02040503050406030204" pitchFamily="18" charset="0"/>
                          </a:rPr>
                        </m:ctrlPr>
                      </m:sSubSupPr>
                      <m:e>
                        <m:r>
                          <a:rPr lang="it-IT" sz="6400" i="1">
                            <a:latin typeface="Cambria Math" panose="02040503050406030204" pitchFamily="18" charset="0"/>
                          </a:rPr>
                          <m:t>𝑆</m:t>
                        </m:r>
                      </m:e>
                      <m:sub>
                        <m:r>
                          <a:rPr lang="it-IT" sz="6400" i="1">
                            <a:latin typeface="Cambria Math" panose="02040503050406030204" pitchFamily="18" charset="0"/>
                          </a:rPr>
                          <m:t>𝐿</m:t>
                        </m:r>
                      </m:sub>
                      <m:sup>
                        <m:r>
                          <a:rPr lang="it-IT" sz="6400" i="1">
                            <a:latin typeface="Cambria Math" panose="02040503050406030204" pitchFamily="18" charset="0"/>
                          </a:rPr>
                          <m:t>𝑇</m:t>
                        </m:r>
                      </m:sup>
                    </m:sSubSup>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𝐿</m:t>
                        </m:r>
                      </m:sub>
                    </m:sSub>
                    <m:r>
                      <a:rPr lang="it-IT" sz="6400" i="1">
                        <a:latin typeface="Cambria Math" panose="02040503050406030204" pitchFamily="18" charset="0"/>
                      </a:rPr>
                      <m:t>+</m:t>
                    </m:r>
                    <m:f>
                      <m:fPr>
                        <m:ctrlPr>
                          <a:rPr lang="it-IT" sz="6400" i="1">
                            <a:latin typeface="Cambria Math" panose="02040503050406030204" pitchFamily="18" charset="0"/>
                          </a:rPr>
                        </m:ctrlPr>
                      </m:fPr>
                      <m:num>
                        <m:r>
                          <a:rPr lang="it-IT" sz="6400" i="1">
                            <a:latin typeface="Cambria Math" panose="02040503050406030204" pitchFamily="18" charset="0"/>
                          </a:rPr>
                          <m:t>1</m:t>
                        </m:r>
                      </m:num>
                      <m:den>
                        <m:r>
                          <a:rPr lang="it-IT" sz="6400" i="1">
                            <a:latin typeface="Cambria Math" panose="02040503050406030204" pitchFamily="18" charset="0"/>
                          </a:rPr>
                          <m:t>2</m:t>
                        </m:r>
                      </m:den>
                    </m:f>
                    <m:sSup>
                      <m:sSupPr>
                        <m:ctrlPr>
                          <a:rPr lang="it-IT" sz="6400" i="1">
                            <a:latin typeface="Cambria Math" panose="02040503050406030204" pitchFamily="18" charset="0"/>
                          </a:rPr>
                        </m:ctrlPr>
                      </m:sSupPr>
                      <m:e>
                        <m:acc>
                          <m:accPr>
                            <m:chr m:val="̃"/>
                            <m:ctrlPr>
                              <a:rPr lang="it-IT" sz="6400" i="1" smtClean="0">
                                <a:latin typeface="Cambria Math" panose="02040503050406030204" pitchFamily="18" charset="0"/>
                              </a:rPr>
                            </m:ctrlPr>
                          </m:accPr>
                          <m:e>
                            <m:sSub>
                              <m:sSubPr>
                                <m:ctrlPr>
                                  <a:rPr lang="it-IT" sz="6400" i="1">
                                    <a:latin typeface="Cambria Math" panose="02040503050406030204" pitchFamily="18" charset="0"/>
                                  </a:rPr>
                                </m:ctrlPr>
                              </m:sSubPr>
                              <m:e>
                                <m:r>
                                  <a:rPr lang="it-IT" sz="6400" i="1">
                                    <a:latin typeface="Cambria Math" panose="02040503050406030204" pitchFamily="18" charset="0"/>
                                  </a:rPr>
                                  <m:t>𝜃</m:t>
                                </m:r>
                              </m:e>
                              <m:sub>
                                <m:r>
                                  <a:rPr lang="it-IT" sz="6400" i="1">
                                    <a:latin typeface="Cambria Math" panose="02040503050406030204" pitchFamily="18" charset="0"/>
                                  </a:rPr>
                                  <m:t>1</m:t>
                                </m:r>
                              </m:sub>
                            </m:sSub>
                          </m:e>
                        </m:acc>
                      </m:e>
                      <m:sup>
                        <m:r>
                          <a:rPr lang="it-IT" sz="6400" i="1">
                            <a:latin typeface="Cambria Math" panose="02040503050406030204" pitchFamily="18" charset="0"/>
                          </a:rPr>
                          <m:t>𝑇</m:t>
                        </m:r>
                      </m:sup>
                    </m:sSup>
                    <m:sSubSup>
                      <m:sSubSupPr>
                        <m:ctrlPr>
                          <a:rPr lang="it-IT" sz="6400" i="1">
                            <a:latin typeface="Cambria Math" panose="02040503050406030204" pitchFamily="18" charset="0"/>
                          </a:rPr>
                        </m:ctrlPr>
                      </m:sSubSupPr>
                      <m:e>
                        <m:r>
                          <m:rPr>
                            <m:sty m:val="p"/>
                          </m:rPr>
                          <a:rPr lang="it-IT" sz="6400">
                            <a:latin typeface="Cambria Math" panose="02040503050406030204" pitchFamily="18" charset="0"/>
                          </a:rPr>
                          <m:t>Γ</m:t>
                        </m:r>
                      </m:e>
                      <m:sub>
                        <m:r>
                          <a:rPr lang="it-IT" sz="6400" i="1">
                            <a:latin typeface="Cambria Math" panose="02040503050406030204" pitchFamily="18" charset="0"/>
                          </a:rPr>
                          <m:t>1</m:t>
                        </m:r>
                      </m:sub>
                      <m:sup>
                        <m:r>
                          <a:rPr lang="it-IT" sz="6400" i="1">
                            <a:latin typeface="Cambria Math" panose="02040503050406030204" pitchFamily="18" charset="0"/>
                          </a:rPr>
                          <m:t>−1</m:t>
                        </m:r>
                      </m:sup>
                    </m:sSubSup>
                    <m:acc>
                      <m:accPr>
                        <m:chr m:val="̃"/>
                        <m:ctrlPr>
                          <a:rPr lang="it-IT" sz="6400" i="1">
                            <a:latin typeface="Cambria Math" panose="02040503050406030204" pitchFamily="18" charset="0"/>
                          </a:rPr>
                        </m:ctrlPr>
                      </m:accPr>
                      <m:e>
                        <m:sSub>
                          <m:sSubPr>
                            <m:ctrlPr>
                              <a:rPr lang="it-IT" sz="6400" i="1">
                                <a:latin typeface="Cambria Math" panose="02040503050406030204" pitchFamily="18" charset="0"/>
                              </a:rPr>
                            </m:ctrlPr>
                          </m:sSubPr>
                          <m:e>
                            <m:r>
                              <a:rPr lang="it-IT" sz="6400" i="1">
                                <a:latin typeface="Cambria Math" panose="02040503050406030204" pitchFamily="18" charset="0"/>
                              </a:rPr>
                              <m:t>𝜃</m:t>
                            </m:r>
                          </m:e>
                          <m:sub>
                            <m:r>
                              <a:rPr lang="it-IT" sz="6400" i="1">
                                <a:latin typeface="Cambria Math" panose="02040503050406030204" pitchFamily="18" charset="0"/>
                              </a:rPr>
                              <m:t>1</m:t>
                            </m:r>
                          </m:sub>
                        </m:sSub>
                      </m:e>
                    </m:acc>
                    <m:r>
                      <a:rPr lang="it-IT" sz="6400">
                        <a:latin typeface="Cambria Math" panose="02040503050406030204" pitchFamily="18" charset="0"/>
                      </a:rPr>
                      <m:t>+</m:t>
                    </m:r>
                    <m:f>
                      <m:fPr>
                        <m:ctrlPr>
                          <a:rPr lang="it-IT" sz="6400" i="1">
                            <a:latin typeface="Cambria Math" panose="02040503050406030204" pitchFamily="18" charset="0"/>
                          </a:rPr>
                        </m:ctrlPr>
                      </m:fPr>
                      <m:num>
                        <m:r>
                          <a:rPr lang="it-IT" sz="6400" i="1">
                            <a:latin typeface="Cambria Math" panose="02040503050406030204" pitchFamily="18" charset="0"/>
                          </a:rPr>
                          <m:t>1</m:t>
                        </m:r>
                      </m:num>
                      <m:den>
                        <m:r>
                          <a:rPr lang="it-IT" sz="6400" i="1">
                            <a:latin typeface="Cambria Math" panose="02040503050406030204" pitchFamily="18" charset="0"/>
                          </a:rPr>
                          <m:t>2</m:t>
                        </m:r>
                      </m:den>
                    </m:f>
                    <m:sSubSup>
                      <m:sSubSupPr>
                        <m:ctrlPr>
                          <a:rPr lang="it-IT" sz="6400" i="1">
                            <a:latin typeface="Cambria Math" panose="02040503050406030204" pitchFamily="18" charset="0"/>
                          </a:rPr>
                        </m:ctrlPr>
                      </m:sSubSupPr>
                      <m:e>
                        <m:r>
                          <a:rPr lang="it-IT" sz="6400" i="1">
                            <a:latin typeface="Cambria Math" panose="02040503050406030204" pitchFamily="18" charset="0"/>
                          </a:rPr>
                          <m:t>𝑆</m:t>
                        </m:r>
                      </m:e>
                      <m:sub>
                        <m:r>
                          <a:rPr lang="it-IT" sz="6400" i="1">
                            <a:latin typeface="Cambria Math" panose="02040503050406030204" pitchFamily="18" charset="0"/>
                          </a:rPr>
                          <m:t>𝐴</m:t>
                        </m:r>
                      </m:sub>
                      <m:sup>
                        <m:r>
                          <a:rPr lang="it-IT" sz="6400" i="1">
                            <a:latin typeface="Cambria Math" panose="02040503050406030204" pitchFamily="18" charset="0"/>
                          </a:rPr>
                          <m:t>𝑇</m:t>
                        </m:r>
                      </m:sup>
                    </m:sSubSup>
                    <m:sSub>
                      <m:sSubPr>
                        <m:ctrlPr>
                          <a:rPr lang="it-IT" sz="6400" i="1">
                            <a:latin typeface="Cambria Math" panose="02040503050406030204" pitchFamily="18" charset="0"/>
                          </a:rPr>
                        </m:ctrlPr>
                      </m:sSubPr>
                      <m:e>
                        <m:r>
                          <a:rPr lang="it-IT" sz="6400" i="1">
                            <a:latin typeface="Cambria Math" panose="02040503050406030204" pitchFamily="18" charset="0"/>
                          </a:rPr>
                          <m:t>𝑆</m:t>
                        </m:r>
                      </m:e>
                      <m:sub>
                        <m:r>
                          <a:rPr lang="it-IT" sz="6400" i="1">
                            <a:latin typeface="Cambria Math" panose="02040503050406030204" pitchFamily="18" charset="0"/>
                          </a:rPr>
                          <m:t>𝐴</m:t>
                        </m:r>
                      </m:sub>
                    </m:sSub>
                    <m:r>
                      <a:rPr lang="it-IT" sz="6400" i="1">
                        <a:latin typeface="Cambria Math" panose="02040503050406030204" pitchFamily="18" charset="0"/>
                      </a:rPr>
                      <m:t>+</m:t>
                    </m:r>
                    <m:f>
                      <m:fPr>
                        <m:ctrlPr>
                          <a:rPr lang="it-IT" sz="6400" i="1">
                            <a:latin typeface="Cambria Math" panose="02040503050406030204" pitchFamily="18" charset="0"/>
                          </a:rPr>
                        </m:ctrlPr>
                      </m:fPr>
                      <m:num>
                        <m:r>
                          <a:rPr lang="it-IT" sz="6400" i="1">
                            <a:latin typeface="Cambria Math" panose="02040503050406030204" pitchFamily="18" charset="0"/>
                          </a:rPr>
                          <m:t>1</m:t>
                        </m:r>
                      </m:num>
                      <m:den>
                        <m:r>
                          <a:rPr lang="it-IT" sz="6400" i="1">
                            <a:latin typeface="Cambria Math" panose="02040503050406030204" pitchFamily="18" charset="0"/>
                          </a:rPr>
                          <m:t>2</m:t>
                        </m:r>
                      </m:den>
                    </m:f>
                    <m:sSup>
                      <m:sSupPr>
                        <m:ctrlPr>
                          <a:rPr lang="it-IT" sz="6400" i="1">
                            <a:latin typeface="Cambria Math" panose="02040503050406030204" pitchFamily="18" charset="0"/>
                          </a:rPr>
                        </m:ctrlPr>
                      </m:sSupPr>
                      <m:e>
                        <m:acc>
                          <m:accPr>
                            <m:chr m:val="̃"/>
                            <m:ctrlPr>
                              <a:rPr lang="it-IT" sz="6400" i="1">
                                <a:latin typeface="Cambria Math" panose="02040503050406030204" pitchFamily="18" charset="0"/>
                              </a:rPr>
                            </m:ctrlPr>
                          </m:accPr>
                          <m:e>
                            <m:sSub>
                              <m:sSubPr>
                                <m:ctrlPr>
                                  <a:rPr lang="it-IT" sz="6400" i="1">
                                    <a:latin typeface="Cambria Math" panose="02040503050406030204" pitchFamily="18" charset="0"/>
                                  </a:rPr>
                                </m:ctrlPr>
                              </m:sSubPr>
                              <m:e>
                                <m:r>
                                  <a:rPr lang="it-IT" sz="6400" i="1">
                                    <a:latin typeface="Cambria Math" panose="02040503050406030204" pitchFamily="18" charset="0"/>
                                  </a:rPr>
                                  <m:t>𝜃</m:t>
                                </m:r>
                              </m:e>
                              <m:sub>
                                <m:r>
                                  <a:rPr lang="it-IT" sz="6400" i="1">
                                    <a:latin typeface="Cambria Math" panose="02040503050406030204" pitchFamily="18" charset="0"/>
                                  </a:rPr>
                                  <m:t>2</m:t>
                                </m:r>
                              </m:sub>
                            </m:sSub>
                          </m:e>
                        </m:acc>
                      </m:e>
                      <m:sup>
                        <m:r>
                          <a:rPr lang="it-IT" sz="6400" i="1">
                            <a:latin typeface="Cambria Math" panose="02040503050406030204" pitchFamily="18" charset="0"/>
                          </a:rPr>
                          <m:t>𝑇</m:t>
                        </m:r>
                      </m:sup>
                    </m:sSup>
                    <m:sSubSup>
                      <m:sSubSupPr>
                        <m:ctrlPr>
                          <a:rPr lang="it-IT" sz="6400" i="1">
                            <a:latin typeface="Cambria Math" panose="02040503050406030204" pitchFamily="18" charset="0"/>
                          </a:rPr>
                        </m:ctrlPr>
                      </m:sSubSupPr>
                      <m:e>
                        <m:r>
                          <m:rPr>
                            <m:sty m:val="p"/>
                          </m:rPr>
                          <a:rPr lang="it-IT" sz="6400">
                            <a:latin typeface="Cambria Math" panose="02040503050406030204" pitchFamily="18" charset="0"/>
                          </a:rPr>
                          <m:t>Γ</m:t>
                        </m:r>
                      </m:e>
                      <m:sub>
                        <m:r>
                          <a:rPr lang="it-IT" sz="6400" i="1">
                            <a:latin typeface="Cambria Math" panose="02040503050406030204" pitchFamily="18" charset="0"/>
                          </a:rPr>
                          <m:t>2</m:t>
                        </m:r>
                      </m:sub>
                      <m:sup>
                        <m:r>
                          <a:rPr lang="it-IT" sz="6400" i="1">
                            <a:latin typeface="Cambria Math" panose="02040503050406030204" pitchFamily="18" charset="0"/>
                          </a:rPr>
                          <m:t>−1</m:t>
                        </m:r>
                      </m:sup>
                    </m:sSubSup>
                    <m:acc>
                      <m:accPr>
                        <m:chr m:val="̃"/>
                        <m:ctrlPr>
                          <a:rPr lang="it-IT" sz="6400" i="1">
                            <a:latin typeface="Cambria Math" panose="02040503050406030204" pitchFamily="18" charset="0"/>
                          </a:rPr>
                        </m:ctrlPr>
                      </m:accPr>
                      <m:e>
                        <m:sSub>
                          <m:sSubPr>
                            <m:ctrlPr>
                              <a:rPr lang="it-IT" sz="6400" i="1">
                                <a:latin typeface="Cambria Math" panose="02040503050406030204" pitchFamily="18" charset="0"/>
                              </a:rPr>
                            </m:ctrlPr>
                          </m:sSubPr>
                          <m:e>
                            <m:r>
                              <a:rPr lang="it-IT" sz="6400" i="1">
                                <a:latin typeface="Cambria Math" panose="02040503050406030204" pitchFamily="18" charset="0"/>
                              </a:rPr>
                              <m:t>𝜃</m:t>
                            </m:r>
                          </m:e>
                          <m:sub>
                            <m:r>
                              <a:rPr lang="it-IT" sz="6400" i="1">
                                <a:latin typeface="Cambria Math" panose="02040503050406030204" pitchFamily="18" charset="0"/>
                              </a:rPr>
                              <m:t>2</m:t>
                            </m:r>
                          </m:sub>
                        </m:sSub>
                      </m:e>
                    </m:acc>
                    <m:r>
                      <a:rPr lang="it-IT" sz="6400" i="1">
                        <a:latin typeface="Cambria Math" panose="02040503050406030204" pitchFamily="18" charset="0"/>
                      </a:rPr>
                      <m:t>  </m:t>
                    </m:r>
                    <m:r>
                      <a:rPr lang="it-IT" sz="6400" b="0" i="1" smtClean="0">
                        <a:latin typeface="Cambria Math" panose="02040503050406030204" pitchFamily="18" charset="0"/>
                      </a:rPr>
                      <m:t>         </m:t>
                    </m:r>
                    <m:r>
                      <a:rPr lang="it-IT" sz="6400" i="1">
                        <a:latin typeface="Cambria Math" panose="02040503050406030204" pitchFamily="18" charset="0"/>
                      </a:rPr>
                      <m:t>    </m:t>
                    </m:r>
                    <m:acc>
                      <m:accPr>
                        <m:chr m:val="̇"/>
                        <m:ctrlPr>
                          <a:rPr lang="it-IT" sz="6400" i="1">
                            <a:latin typeface="Cambria Math" panose="02040503050406030204" pitchFamily="18" charset="0"/>
                          </a:rPr>
                        </m:ctrlPr>
                      </m:accPr>
                      <m:e>
                        <m:r>
                          <a:rPr lang="it-IT" sz="6400" i="1">
                            <a:latin typeface="Cambria Math" panose="02040503050406030204" pitchFamily="18" charset="0"/>
                          </a:rPr>
                          <m:t>𝑉</m:t>
                        </m:r>
                      </m:e>
                    </m:acc>
                    <m:r>
                      <a:rPr lang="it-IT" sz="6400" dirty="0">
                        <a:latin typeface="Cambria Math" panose="02040503050406030204" pitchFamily="18" charset="0"/>
                      </a:rPr>
                      <m:t>=−</m:t>
                    </m:r>
                    <m:sSup>
                      <m:sSupPr>
                        <m:ctrlPr>
                          <a:rPr lang="it-IT" sz="6400" i="1" dirty="0">
                            <a:latin typeface="Cambria Math" panose="02040503050406030204" pitchFamily="18" charset="0"/>
                          </a:rPr>
                        </m:ctrlPr>
                      </m:sSupPr>
                      <m:e>
                        <m:d>
                          <m:dPr>
                            <m:begChr m:val="|"/>
                            <m:endChr m:val="|"/>
                            <m:ctrlPr>
                              <a:rPr lang="it-IT" sz="6400" i="1" dirty="0">
                                <a:latin typeface="Cambria Math" panose="02040503050406030204" pitchFamily="18" charset="0"/>
                              </a:rPr>
                            </m:ctrlPr>
                          </m:dPr>
                          <m:e>
                            <m:sSub>
                              <m:sSubPr>
                                <m:ctrlPr>
                                  <a:rPr lang="it-IT" sz="6400" i="1" dirty="0">
                                    <a:latin typeface="Cambria Math" panose="02040503050406030204" pitchFamily="18" charset="0"/>
                                  </a:rPr>
                                </m:ctrlPr>
                              </m:sSubPr>
                              <m:e>
                                <m:r>
                                  <m:rPr>
                                    <m:sty m:val="p"/>
                                  </m:rPr>
                                  <a:rPr lang="it-IT" sz="6400" dirty="0">
                                    <a:latin typeface="Cambria Math" panose="02040503050406030204" pitchFamily="18" charset="0"/>
                                  </a:rPr>
                                  <m:t>S</m:t>
                                </m:r>
                              </m:e>
                              <m:sub>
                                <m:r>
                                  <m:rPr>
                                    <m:sty m:val="p"/>
                                  </m:rPr>
                                  <a:rPr lang="it-IT" sz="6400" dirty="0">
                                    <a:latin typeface="Cambria Math" panose="02040503050406030204" pitchFamily="18" charset="0"/>
                                  </a:rPr>
                                  <m:t>L</m:t>
                                </m:r>
                              </m:sub>
                            </m:sSub>
                          </m:e>
                        </m:d>
                      </m:e>
                      <m:sup>
                        <m:r>
                          <a:rPr lang="it-IT" sz="6400" dirty="0">
                            <a:latin typeface="Cambria Math" panose="02040503050406030204" pitchFamily="18" charset="0"/>
                          </a:rPr>
                          <m:t>2</m:t>
                        </m:r>
                      </m:sup>
                    </m:sSup>
                    <m:sSub>
                      <m:sSubPr>
                        <m:ctrlPr>
                          <a:rPr lang="it-IT" sz="6400" i="1" dirty="0">
                            <a:latin typeface="Cambria Math" panose="02040503050406030204" pitchFamily="18" charset="0"/>
                          </a:rPr>
                        </m:ctrlPr>
                      </m:sSubPr>
                      <m:e>
                        <m:r>
                          <m:rPr>
                            <m:sty m:val="p"/>
                          </m:rPr>
                          <a:rPr lang="it-IT" sz="6400" dirty="0">
                            <a:latin typeface="Cambria Math" panose="02040503050406030204" pitchFamily="18" charset="0"/>
                          </a:rPr>
                          <m:t>K</m:t>
                        </m:r>
                      </m:e>
                      <m:sub>
                        <m:r>
                          <m:rPr>
                            <m:sty m:val="p"/>
                          </m:rPr>
                          <a:rPr lang="it-IT" sz="6400" dirty="0">
                            <a:latin typeface="Cambria Math" panose="02040503050406030204" pitchFamily="18" charset="0"/>
                          </a:rPr>
                          <m:t>L</m:t>
                        </m:r>
                      </m:sub>
                    </m:sSub>
                  </m:oMath>
                </a14:m>
                <a:r>
                  <a:rPr lang="it-IT" sz="6400" dirty="0"/>
                  <a:t> </a:t>
                </a:r>
                <a14:m>
                  <m:oMath xmlns:m="http://schemas.openxmlformats.org/officeDocument/2006/math">
                    <m:r>
                      <a:rPr lang="it-IT" sz="6400" dirty="0">
                        <a:latin typeface="Cambria Math" panose="02040503050406030204" pitchFamily="18" charset="0"/>
                      </a:rPr>
                      <m:t>−</m:t>
                    </m:r>
                    <m:sSup>
                      <m:sSupPr>
                        <m:ctrlPr>
                          <a:rPr lang="it-IT" sz="6400" i="1" dirty="0">
                            <a:latin typeface="Cambria Math" panose="02040503050406030204" pitchFamily="18" charset="0"/>
                          </a:rPr>
                        </m:ctrlPr>
                      </m:sSupPr>
                      <m:e>
                        <m:d>
                          <m:dPr>
                            <m:begChr m:val="|"/>
                            <m:endChr m:val="|"/>
                            <m:ctrlPr>
                              <a:rPr lang="it-IT" sz="6400" i="1" dirty="0">
                                <a:latin typeface="Cambria Math" panose="02040503050406030204" pitchFamily="18" charset="0"/>
                              </a:rPr>
                            </m:ctrlPr>
                          </m:dPr>
                          <m:e>
                            <m:sSub>
                              <m:sSubPr>
                                <m:ctrlPr>
                                  <a:rPr lang="it-IT" sz="6400" i="1" dirty="0">
                                    <a:latin typeface="Cambria Math" panose="02040503050406030204" pitchFamily="18" charset="0"/>
                                  </a:rPr>
                                </m:ctrlPr>
                              </m:sSubPr>
                              <m:e>
                                <m:r>
                                  <m:rPr>
                                    <m:sty m:val="p"/>
                                  </m:rPr>
                                  <a:rPr lang="it-IT" sz="6400" dirty="0">
                                    <a:latin typeface="Cambria Math" panose="02040503050406030204" pitchFamily="18" charset="0"/>
                                  </a:rPr>
                                  <m:t>S</m:t>
                                </m:r>
                              </m:e>
                              <m:sub>
                                <m:r>
                                  <m:rPr>
                                    <m:sty m:val="p"/>
                                  </m:rPr>
                                  <a:rPr lang="it-IT" sz="6400" dirty="0">
                                    <a:latin typeface="Cambria Math" panose="02040503050406030204" pitchFamily="18" charset="0"/>
                                  </a:rPr>
                                  <m:t>A</m:t>
                                </m:r>
                              </m:sub>
                            </m:sSub>
                          </m:e>
                        </m:d>
                      </m:e>
                      <m:sup>
                        <m:r>
                          <a:rPr lang="it-IT" sz="6400" dirty="0">
                            <a:latin typeface="Cambria Math" panose="02040503050406030204" pitchFamily="18" charset="0"/>
                          </a:rPr>
                          <m:t>2</m:t>
                        </m:r>
                      </m:sup>
                    </m:sSup>
                    <m:sSub>
                      <m:sSubPr>
                        <m:ctrlPr>
                          <a:rPr lang="it-IT" sz="6400" i="1" dirty="0">
                            <a:latin typeface="Cambria Math" panose="02040503050406030204" pitchFamily="18" charset="0"/>
                          </a:rPr>
                        </m:ctrlPr>
                      </m:sSubPr>
                      <m:e>
                        <m:r>
                          <m:rPr>
                            <m:sty m:val="p"/>
                          </m:rPr>
                          <a:rPr lang="it-IT" sz="6400" dirty="0">
                            <a:latin typeface="Cambria Math" panose="02040503050406030204" pitchFamily="18" charset="0"/>
                          </a:rPr>
                          <m:t>K</m:t>
                        </m:r>
                      </m:e>
                      <m:sub>
                        <m:r>
                          <m:rPr>
                            <m:sty m:val="p"/>
                          </m:rPr>
                          <a:rPr lang="it-IT" sz="6400" dirty="0">
                            <a:latin typeface="Cambria Math" panose="02040503050406030204" pitchFamily="18" charset="0"/>
                          </a:rPr>
                          <m:t>A</m:t>
                        </m:r>
                      </m:sub>
                    </m:sSub>
                    <m:r>
                      <a:rPr lang="it-IT" sz="6400" i="1" dirty="0">
                        <a:latin typeface="Cambria Math" panose="02040503050406030204" pitchFamily="18" charset="0"/>
                      </a:rPr>
                      <m:t>&lt;0</m:t>
                    </m:r>
                  </m:oMath>
                </a14:m>
                <a:r>
                  <a:rPr lang="it-IT" sz="6400" dirty="0"/>
                  <a:t>   </a:t>
                </a:r>
                <a:endParaRPr lang="en-US" sz="6400" dirty="0"/>
              </a:p>
              <a:p>
                <a:pPr marL="0" indent="0">
                  <a:buNone/>
                </a:pPr>
                <a:r>
                  <a:rPr lang="it-IT" sz="7200" dirty="0"/>
                  <a:t>The </a:t>
                </a:r>
                <a:r>
                  <a:rPr lang="it-IT" sz="7200" dirty="0" err="1"/>
                  <a:t>adaptation</a:t>
                </a:r>
                <a:r>
                  <a:rPr lang="it-IT" sz="7200" dirty="0"/>
                  <a:t> </a:t>
                </a:r>
                <a:r>
                  <a:rPr lang="it-IT" sz="7200" dirty="0" err="1"/>
                  <a:t>laws</a:t>
                </a:r>
                <a:r>
                  <a:rPr lang="it-IT" sz="7200" dirty="0"/>
                  <a:t> </a:t>
                </a:r>
                <a:r>
                  <a:rPr lang="en-US" sz="7200" dirty="0"/>
                  <a:t>estimates unknown disturbance bounds in real time</a:t>
                </a:r>
                <a:r>
                  <a:rPr lang="it-IT" sz="7200" dirty="0"/>
                  <a:t>:</a:t>
                </a:r>
              </a:p>
              <a:p>
                <a:pPr marL="0" indent="0" algn="ctr">
                  <a:buNone/>
                </a:pPr>
                <a:r>
                  <a:rPr lang="it-IT" sz="7200" dirty="0"/>
                  <a:t> </a:t>
                </a:r>
                <a14:m>
                  <m:oMath xmlns:m="http://schemas.openxmlformats.org/officeDocument/2006/math">
                    <m:acc>
                      <m:accPr>
                        <m:chr m:val="̇"/>
                        <m:ctrlPr>
                          <a:rPr lang="it-IT" sz="7200" i="1">
                            <a:latin typeface="Cambria Math" panose="02040503050406030204" pitchFamily="18" charset="0"/>
                          </a:rPr>
                        </m:ctrlPr>
                      </m:accPr>
                      <m:e>
                        <m:sSub>
                          <m:sSubPr>
                            <m:ctrlPr>
                              <a:rPr lang="it-IT" sz="7200" i="1">
                                <a:latin typeface="Cambria Math" panose="02040503050406030204" pitchFamily="18" charset="0"/>
                              </a:rPr>
                            </m:ctrlPr>
                          </m:sSubPr>
                          <m:e>
                            <m:acc>
                              <m:accPr>
                                <m:chr m:val="̂"/>
                                <m:ctrlPr>
                                  <a:rPr lang="it-IT" sz="7200" i="1">
                                    <a:latin typeface="Cambria Math" panose="02040503050406030204" pitchFamily="18" charset="0"/>
                                  </a:rPr>
                                </m:ctrlPr>
                              </m:accPr>
                              <m:e>
                                <m:r>
                                  <a:rPr lang="it-IT" sz="7200" i="1">
                                    <a:latin typeface="Cambria Math" panose="02040503050406030204" pitchFamily="18" charset="0"/>
                                  </a:rPr>
                                  <m:t>𝜃</m:t>
                                </m:r>
                              </m:e>
                            </m:acc>
                          </m:e>
                          <m:sub>
                            <m:r>
                              <a:rPr lang="it-IT" sz="7200" i="1">
                                <a:latin typeface="Cambria Math" panose="02040503050406030204" pitchFamily="18" charset="0"/>
                              </a:rPr>
                              <m:t>1</m:t>
                            </m:r>
                          </m:sub>
                        </m:sSub>
                      </m:e>
                    </m:acc>
                    <m:r>
                      <a:rPr lang="it-IT" sz="7200">
                        <a:latin typeface="Cambria Math" panose="02040503050406030204" pitchFamily="18" charset="0"/>
                      </a:rPr>
                      <m:t>=</m:t>
                    </m:r>
                    <m:sSub>
                      <m:sSubPr>
                        <m:ctrlPr>
                          <a:rPr lang="it-IT" sz="7200" i="1">
                            <a:latin typeface="Cambria Math" panose="02040503050406030204" pitchFamily="18" charset="0"/>
                          </a:rPr>
                        </m:ctrlPr>
                      </m:sSubPr>
                      <m:e>
                        <m:r>
                          <m:rPr>
                            <m:sty m:val="p"/>
                          </m:rPr>
                          <a:rPr lang="it-IT" sz="7200">
                            <a:latin typeface="Cambria Math" panose="02040503050406030204" pitchFamily="18" charset="0"/>
                          </a:rPr>
                          <m:t>Γ</m:t>
                        </m:r>
                      </m:e>
                      <m:sub>
                        <m:r>
                          <a:rPr lang="it-IT" sz="7200" i="1">
                            <a:latin typeface="Cambria Math" panose="02040503050406030204" pitchFamily="18" charset="0"/>
                          </a:rPr>
                          <m:t>1</m:t>
                        </m:r>
                      </m:sub>
                    </m:sSub>
                    <m:sSubSup>
                      <m:sSubSupPr>
                        <m:ctrlPr>
                          <a:rPr lang="it-IT" sz="7200" i="1">
                            <a:latin typeface="Cambria Math" panose="02040503050406030204" pitchFamily="18" charset="0"/>
                          </a:rPr>
                        </m:ctrlPr>
                      </m:sSubSupPr>
                      <m:e>
                        <m:r>
                          <a:rPr lang="it-IT" sz="7200" i="1">
                            <a:latin typeface="Cambria Math" panose="02040503050406030204" pitchFamily="18" charset="0"/>
                          </a:rPr>
                          <m:t>𝑆</m:t>
                        </m:r>
                      </m:e>
                      <m:sub>
                        <m:r>
                          <a:rPr lang="it-IT" sz="7200" i="1">
                            <a:latin typeface="Cambria Math" panose="02040503050406030204" pitchFamily="18" charset="0"/>
                          </a:rPr>
                          <m:t>𝐿</m:t>
                        </m:r>
                      </m:sub>
                      <m:sup>
                        <m:r>
                          <a:rPr lang="it-IT" sz="7200" i="1">
                            <a:latin typeface="Cambria Math" panose="02040503050406030204" pitchFamily="18" charset="0"/>
                          </a:rPr>
                          <m:t>𝑇</m:t>
                        </m:r>
                      </m:sup>
                    </m:sSubSup>
                    <m:r>
                      <a:rPr lang="it-IT" sz="7200" i="1">
                        <a:latin typeface="Cambria Math" panose="02040503050406030204" pitchFamily="18" charset="0"/>
                      </a:rPr>
                      <m:t>𝑠𝑖𝑔𝑛</m:t>
                    </m:r>
                    <m:d>
                      <m:dPr>
                        <m:ctrlPr>
                          <a:rPr lang="it-IT" sz="7200" i="1">
                            <a:latin typeface="Cambria Math" panose="02040503050406030204" pitchFamily="18" charset="0"/>
                          </a:rPr>
                        </m:ctrlPr>
                      </m:dPr>
                      <m:e>
                        <m:sSub>
                          <m:sSubPr>
                            <m:ctrlPr>
                              <a:rPr lang="it-IT" sz="7200" i="1">
                                <a:latin typeface="Cambria Math" panose="02040503050406030204" pitchFamily="18" charset="0"/>
                              </a:rPr>
                            </m:ctrlPr>
                          </m:sSubPr>
                          <m:e>
                            <m:r>
                              <a:rPr lang="it-IT" sz="7200" i="1">
                                <a:latin typeface="Cambria Math" panose="02040503050406030204" pitchFamily="18" charset="0"/>
                              </a:rPr>
                              <m:t>𝑆</m:t>
                            </m:r>
                          </m:e>
                          <m:sub>
                            <m:r>
                              <a:rPr lang="it-IT" sz="7200" i="1">
                                <a:latin typeface="Cambria Math" panose="02040503050406030204" pitchFamily="18" charset="0"/>
                              </a:rPr>
                              <m:t>𝐿</m:t>
                            </m:r>
                          </m:sub>
                        </m:sSub>
                      </m:e>
                    </m:d>
                  </m:oMath>
                </a14:m>
                <a:r>
                  <a:rPr lang="it-IT" sz="7200" dirty="0"/>
                  <a:t>                                    </a:t>
                </a:r>
                <a14:m>
                  <m:oMath xmlns:m="http://schemas.openxmlformats.org/officeDocument/2006/math">
                    <m:acc>
                      <m:accPr>
                        <m:chr m:val="̇"/>
                        <m:ctrlPr>
                          <a:rPr lang="it-IT" sz="7200" i="1">
                            <a:latin typeface="Cambria Math" panose="02040503050406030204" pitchFamily="18" charset="0"/>
                          </a:rPr>
                        </m:ctrlPr>
                      </m:accPr>
                      <m:e>
                        <m:sSub>
                          <m:sSubPr>
                            <m:ctrlPr>
                              <a:rPr lang="it-IT" sz="7200" i="1">
                                <a:latin typeface="Cambria Math" panose="02040503050406030204" pitchFamily="18" charset="0"/>
                              </a:rPr>
                            </m:ctrlPr>
                          </m:sSubPr>
                          <m:e>
                            <m:acc>
                              <m:accPr>
                                <m:chr m:val="̂"/>
                                <m:ctrlPr>
                                  <a:rPr lang="it-IT" sz="7200" i="1">
                                    <a:latin typeface="Cambria Math" panose="02040503050406030204" pitchFamily="18" charset="0"/>
                                  </a:rPr>
                                </m:ctrlPr>
                              </m:accPr>
                              <m:e>
                                <m:r>
                                  <a:rPr lang="it-IT" sz="7200" i="1">
                                    <a:latin typeface="Cambria Math" panose="02040503050406030204" pitchFamily="18" charset="0"/>
                                  </a:rPr>
                                  <m:t>𝜃</m:t>
                                </m:r>
                              </m:e>
                            </m:acc>
                          </m:e>
                          <m:sub>
                            <m:r>
                              <a:rPr lang="it-IT" sz="7200" i="1">
                                <a:latin typeface="Cambria Math" panose="02040503050406030204" pitchFamily="18" charset="0"/>
                              </a:rPr>
                              <m:t>2</m:t>
                            </m:r>
                          </m:sub>
                        </m:sSub>
                      </m:e>
                    </m:acc>
                    <m:r>
                      <a:rPr lang="it-IT" sz="7200">
                        <a:latin typeface="Cambria Math" panose="02040503050406030204" pitchFamily="18" charset="0"/>
                      </a:rPr>
                      <m:t>=</m:t>
                    </m:r>
                    <m:sSub>
                      <m:sSubPr>
                        <m:ctrlPr>
                          <a:rPr lang="it-IT" sz="7200" i="1">
                            <a:latin typeface="Cambria Math" panose="02040503050406030204" pitchFamily="18" charset="0"/>
                          </a:rPr>
                        </m:ctrlPr>
                      </m:sSubPr>
                      <m:e>
                        <m:r>
                          <m:rPr>
                            <m:sty m:val="p"/>
                          </m:rPr>
                          <a:rPr lang="it-IT" sz="7200">
                            <a:latin typeface="Cambria Math" panose="02040503050406030204" pitchFamily="18" charset="0"/>
                          </a:rPr>
                          <m:t>Γ</m:t>
                        </m:r>
                      </m:e>
                      <m:sub>
                        <m:r>
                          <a:rPr lang="it-IT" sz="7200" i="1">
                            <a:latin typeface="Cambria Math" panose="02040503050406030204" pitchFamily="18" charset="0"/>
                          </a:rPr>
                          <m:t>2</m:t>
                        </m:r>
                      </m:sub>
                    </m:sSub>
                    <m:sSubSup>
                      <m:sSubSupPr>
                        <m:ctrlPr>
                          <a:rPr lang="it-IT" sz="7200" i="1">
                            <a:latin typeface="Cambria Math" panose="02040503050406030204" pitchFamily="18" charset="0"/>
                          </a:rPr>
                        </m:ctrlPr>
                      </m:sSubSupPr>
                      <m:e>
                        <m:r>
                          <a:rPr lang="it-IT" sz="7200" i="1">
                            <a:latin typeface="Cambria Math" panose="02040503050406030204" pitchFamily="18" charset="0"/>
                          </a:rPr>
                          <m:t>𝑆</m:t>
                        </m:r>
                      </m:e>
                      <m:sub>
                        <m:r>
                          <a:rPr lang="it-IT" sz="7200" i="1">
                            <a:latin typeface="Cambria Math" panose="02040503050406030204" pitchFamily="18" charset="0"/>
                          </a:rPr>
                          <m:t>𝐴</m:t>
                        </m:r>
                      </m:sub>
                      <m:sup>
                        <m:r>
                          <a:rPr lang="it-IT" sz="7200" i="1">
                            <a:latin typeface="Cambria Math" panose="02040503050406030204" pitchFamily="18" charset="0"/>
                          </a:rPr>
                          <m:t>𝑇</m:t>
                        </m:r>
                      </m:sup>
                    </m:sSubSup>
                    <m:r>
                      <a:rPr lang="it-IT" sz="7200" i="1">
                        <a:latin typeface="Cambria Math" panose="02040503050406030204" pitchFamily="18" charset="0"/>
                      </a:rPr>
                      <m:t>𝑠𝑖𝑔𝑛</m:t>
                    </m:r>
                    <m:d>
                      <m:dPr>
                        <m:ctrlPr>
                          <a:rPr lang="it-IT" sz="7200" i="1">
                            <a:latin typeface="Cambria Math" panose="02040503050406030204" pitchFamily="18" charset="0"/>
                          </a:rPr>
                        </m:ctrlPr>
                      </m:dPr>
                      <m:e>
                        <m:sSub>
                          <m:sSubPr>
                            <m:ctrlPr>
                              <a:rPr lang="it-IT" sz="7200" i="1">
                                <a:latin typeface="Cambria Math" panose="02040503050406030204" pitchFamily="18" charset="0"/>
                              </a:rPr>
                            </m:ctrlPr>
                          </m:sSubPr>
                          <m:e>
                            <m:r>
                              <a:rPr lang="it-IT" sz="7200" i="1">
                                <a:latin typeface="Cambria Math" panose="02040503050406030204" pitchFamily="18" charset="0"/>
                              </a:rPr>
                              <m:t>𝑆</m:t>
                            </m:r>
                          </m:e>
                          <m:sub>
                            <m:r>
                              <a:rPr lang="it-IT" sz="7200" i="1">
                                <a:latin typeface="Cambria Math" panose="02040503050406030204" pitchFamily="18" charset="0"/>
                              </a:rPr>
                              <m:t>𝐴</m:t>
                            </m:r>
                          </m:sub>
                        </m:sSub>
                      </m:e>
                    </m:d>
                  </m:oMath>
                </a14:m>
                <a:endParaRPr lang="it-IT" sz="7200" dirty="0"/>
              </a:p>
              <a:p>
                <a:pPr marL="0" indent="0">
                  <a:buNone/>
                </a:pPr>
                <a:r>
                  <a:rPr lang="it-IT" sz="6000" dirty="0"/>
                  <a:t>The </a:t>
                </a:r>
                <a:r>
                  <a:rPr lang="it-IT" sz="6000" dirty="0" err="1"/>
                  <a:t>chosen</a:t>
                </a:r>
                <a:r>
                  <a:rPr lang="it-IT" sz="6000" dirty="0"/>
                  <a:t> gains are: </a:t>
                </a:r>
                <a14:m>
                  <m:oMath xmlns:m="http://schemas.openxmlformats.org/officeDocument/2006/math">
                    <m:sSub>
                      <m:sSubPr>
                        <m:ctrlPr>
                          <a:rPr lang="it-IT" sz="6000" b="0" i="1" smtClean="0">
                            <a:latin typeface="Cambria Math" panose="02040503050406030204" pitchFamily="18" charset="0"/>
                          </a:rPr>
                        </m:ctrlPr>
                      </m:sSubPr>
                      <m:e>
                        <m:r>
                          <a:rPr lang="it-IT" sz="6000" b="0" i="1" smtClean="0">
                            <a:latin typeface="Cambria Math" panose="02040503050406030204" pitchFamily="18" charset="0"/>
                          </a:rPr>
                          <m:t>𝜆</m:t>
                        </m:r>
                      </m:e>
                      <m:sub>
                        <m:r>
                          <a:rPr lang="it-IT" sz="6000" b="0" i="1" smtClean="0">
                            <a:latin typeface="Cambria Math" panose="02040503050406030204" pitchFamily="18" charset="0"/>
                          </a:rPr>
                          <m:t>𝐿</m:t>
                        </m:r>
                      </m:sub>
                    </m:sSub>
                    <m:r>
                      <a:rPr lang="it-IT" sz="6000" b="0" i="1" smtClean="0">
                        <a:latin typeface="Cambria Math" panose="02040503050406030204" pitchFamily="18" charset="0"/>
                      </a:rPr>
                      <m:t>=</m:t>
                    </m:r>
                    <m:sSub>
                      <m:sSubPr>
                        <m:ctrlPr>
                          <a:rPr lang="it-IT" sz="6000" b="0" i="1" smtClean="0">
                            <a:latin typeface="Cambria Math" panose="02040503050406030204" pitchFamily="18" charset="0"/>
                          </a:rPr>
                        </m:ctrlPr>
                      </m:sSubPr>
                      <m:e>
                        <m:r>
                          <a:rPr lang="it-IT" sz="6000" b="0" i="1" smtClean="0">
                            <a:latin typeface="Cambria Math" panose="02040503050406030204" pitchFamily="18" charset="0"/>
                          </a:rPr>
                          <m:t>𝑘</m:t>
                        </m:r>
                      </m:e>
                      <m:sub>
                        <m:r>
                          <a:rPr lang="it-IT" sz="6000" b="0" i="1" smtClean="0">
                            <a:latin typeface="Cambria Math" panose="02040503050406030204" pitchFamily="18" charset="0"/>
                          </a:rPr>
                          <m:t>𝐿</m:t>
                        </m:r>
                      </m:sub>
                    </m:sSub>
                    <m:r>
                      <a:rPr lang="it-IT" sz="6000" b="0" i="1" smtClean="0">
                        <a:latin typeface="Cambria Math" panose="02040503050406030204" pitchFamily="18" charset="0"/>
                      </a:rPr>
                      <m:t>=</m:t>
                    </m:r>
                    <m:r>
                      <a:rPr lang="it-IT" sz="6000" b="0" i="1" smtClean="0">
                        <a:latin typeface="Cambria Math" panose="02040503050406030204" pitchFamily="18" charset="0"/>
                      </a:rPr>
                      <m:t>𝑑𝑖𝑎𝑔</m:t>
                    </m:r>
                    <m:d>
                      <m:dPr>
                        <m:begChr m:val="{"/>
                        <m:endChr m:val="}"/>
                        <m:ctrlPr>
                          <a:rPr lang="it-IT" sz="6000" b="0" i="1" smtClean="0">
                            <a:latin typeface="Cambria Math" panose="02040503050406030204" pitchFamily="18" charset="0"/>
                          </a:rPr>
                        </m:ctrlPr>
                      </m:dPr>
                      <m:e>
                        <m:r>
                          <a:rPr lang="it-IT" sz="6000" b="0" i="1" smtClean="0">
                            <a:latin typeface="Cambria Math" panose="02040503050406030204" pitchFamily="18" charset="0"/>
                          </a:rPr>
                          <m:t>20,20,50</m:t>
                        </m:r>
                      </m:e>
                    </m:d>
                    <m:r>
                      <a:rPr lang="it-IT" sz="6000" b="0" i="1" smtClean="0">
                        <a:latin typeface="Cambria Math" panose="02040503050406030204" pitchFamily="18" charset="0"/>
                      </a:rPr>
                      <m:t>, </m:t>
                    </m:r>
                    <m:sSub>
                      <m:sSubPr>
                        <m:ctrlPr>
                          <a:rPr lang="it-IT" sz="6000" b="0" i="1" smtClean="0">
                            <a:latin typeface="Cambria Math" panose="02040503050406030204" pitchFamily="18" charset="0"/>
                          </a:rPr>
                        </m:ctrlPr>
                      </m:sSubPr>
                      <m:e>
                        <m:r>
                          <m:rPr>
                            <m:sty m:val="p"/>
                          </m:rPr>
                          <a:rPr lang="it-IT" sz="6000" b="0" i="0" smtClean="0">
                            <a:latin typeface="Cambria Math" panose="02040503050406030204" pitchFamily="18" charset="0"/>
                          </a:rPr>
                          <m:t>Γ</m:t>
                        </m:r>
                      </m:e>
                      <m:sub>
                        <m:r>
                          <a:rPr lang="it-IT" sz="6000" b="0" i="1" smtClean="0">
                            <a:latin typeface="Cambria Math" panose="02040503050406030204" pitchFamily="18" charset="0"/>
                          </a:rPr>
                          <m:t>1</m:t>
                        </m:r>
                      </m:sub>
                    </m:sSub>
                    <m:r>
                      <a:rPr lang="it-IT" sz="6000" b="0" i="1" smtClean="0">
                        <a:latin typeface="Cambria Math" panose="02040503050406030204" pitchFamily="18" charset="0"/>
                      </a:rPr>
                      <m:t>=</m:t>
                    </m:r>
                    <m:sSub>
                      <m:sSubPr>
                        <m:ctrlPr>
                          <a:rPr lang="it-IT" sz="6000" b="0" i="1" smtClean="0">
                            <a:latin typeface="Cambria Math" panose="02040503050406030204" pitchFamily="18" charset="0"/>
                          </a:rPr>
                        </m:ctrlPr>
                      </m:sSubPr>
                      <m:e>
                        <m:r>
                          <m:rPr>
                            <m:sty m:val="p"/>
                          </m:rPr>
                          <a:rPr lang="it-IT" sz="6000" b="0" i="0" smtClean="0">
                            <a:latin typeface="Cambria Math" panose="02040503050406030204" pitchFamily="18" charset="0"/>
                          </a:rPr>
                          <m:t>Γ</m:t>
                        </m:r>
                      </m:e>
                      <m:sub>
                        <m:r>
                          <a:rPr lang="it-IT" sz="6000" b="0" i="1" smtClean="0">
                            <a:latin typeface="Cambria Math" panose="02040503050406030204" pitchFamily="18" charset="0"/>
                          </a:rPr>
                          <m:t>2</m:t>
                        </m:r>
                      </m:sub>
                    </m:sSub>
                    <m:r>
                      <a:rPr lang="it-IT" sz="6000" b="0" i="1" smtClean="0">
                        <a:latin typeface="Cambria Math" panose="02040503050406030204" pitchFamily="18" charset="0"/>
                      </a:rPr>
                      <m:t>=0.001, </m:t>
                    </m:r>
                    <m:sSub>
                      <m:sSubPr>
                        <m:ctrlPr>
                          <a:rPr lang="it-IT" sz="6000" b="0" i="1" smtClean="0">
                            <a:latin typeface="Cambria Math" panose="02040503050406030204" pitchFamily="18" charset="0"/>
                          </a:rPr>
                        </m:ctrlPr>
                      </m:sSubPr>
                      <m:e>
                        <m:r>
                          <a:rPr lang="it-IT" sz="6000" b="0" i="1" smtClean="0">
                            <a:latin typeface="Cambria Math" panose="02040503050406030204" pitchFamily="18" charset="0"/>
                          </a:rPr>
                          <m:t>𝜆</m:t>
                        </m:r>
                      </m:e>
                      <m:sub>
                        <m:r>
                          <a:rPr lang="it-IT" sz="6000" b="0" i="1" smtClean="0">
                            <a:latin typeface="Cambria Math" panose="02040503050406030204" pitchFamily="18" charset="0"/>
                          </a:rPr>
                          <m:t>𝐴</m:t>
                        </m:r>
                      </m:sub>
                    </m:sSub>
                    <m:r>
                      <a:rPr lang="it-IT" sz="6000" b="0" i="1" smtClean="0">
                        <a:latin typeface="Cambria Math" panose="02040503050406030204" pitchFamily="18" charset="0"/>
                      </a:rPr>
                      <m:t>=</m:t>
                    </m:r>
                    <m:sSub>
                      <m:sSubPr>
                        <m:ctrlPr>
                          <a:rPr lang="it-IT" sz="6000" b="0" i="1" smtClean="0">
                            <a:latin typeface="Cambria Math" panose="02040503050406030204" pitchFamily="18" charset="0"/>
                          </a:rPr>
                        </m:ctrlPr>
                      </m:sSubPr>
                      <m:e>
                        <m:r>
                          <a:rPr lang="it-IT" sz="6000" b="0" i="1" smtClean="0">
                            <a:latin typeface="Cambria Math" panose="02040503050406030204" pitchFamily="18" charset="0"/>
                          </a:rPr>
                          <m:t>𝑘</m:t>
                        </m:r>
                      </m:e>
                      <m:sub>
                        <m:r>
                          <a:rPr lang="it-IT" sz="6000" b="0" i="1" smtClean="0">
                            <a:latin typeface="Cambria Math" panose="02040503050406030204" pitchFamily="18" charset="0"/>
                          </a:rPr>
                          <m:t>𝐴</m:t>
                        </m:r>
                      </m:sub>
                    </m:sSub>
                    <m:r>
                      <a:rPr lang="it-IT" sz="6000" b="0" i="1" smtClean="0">
                        <a:latin typeface="Cambria Math" panose="02040503050406030204" pitchFamily="18" charset="0"/>
                      </a:rPr>
                      <m:t>=</m:t>
                    </m:r>
                    <m:r>
                      <a:rPr lang="it-IT" sz="6000" b="0" i="1" smtClean="0">
                        <a:latin typeface="Cambria Math" panose="02040503050406030204" pitchFamily="18" charset="0"/>
                      </a:rPr>
                      <m:t>𝑑𝑖𝑎𝑔</m:t>
                    </m:r>
                    <m:r>
                      <a:rPr lang="it-IT" sz="6000" b="0" i="1" smtClean="0">
                        <a:latin typeface="Cambria Math" panose="02040503050406030204" pitchFamily="18" charset="0"/>
                      </a:rPr>
                      <m:t>{5,5,10}</m:t>
                    </m:r>
                  </m:oMath>
                </a14:m>
                <a:endParaRPr lang="it-IT" sz="6000" dirty="0"/>
              </a:p>
              <a:p>
                <a:pPr marL="0" indent="0">
                  <a:buNone/>
                </a:pPr>
                <a:endParaRPr lang="it-IT" sz="1100" dirty="0"/>
              </a:p>
            </p:txBody>
          </p:sp>
        </mc:Choice>
        <mc:Fallback>
          <p:sp>
            <p:nvSpPr>
              <p:cNvPr id="3" name="Segnaposto contenuto 2">
                <a:extLst>
                  <a:ext uri="{FF2B5EF4-FFF2-40B4-BE49-F238E27FC236}">
                    <a16:creationId xmlns:a16="http://schemas.microsoft.com/office/drawing/2014/main" id="{DE9B705E-B89B-A290-7C11-D2CBD97877EB}"/>
                  </a:ext>
                </a:extLst>
              </p:cNvPr>
              <p:cNvSpPr>
                <a:spLocks noGrp="1" noRot="1" noChangeAspect="1" noMove="1" noResize="1" noEditPoints="1" noAdjustHandles="1" noChangeArrowheads="1" noChangeShapeType="1" noTextEdit="1"/>
              </p:cNvSpPr>
              <p:nvPr>
                <p:ph idx="1"/>
              </p:nvPr>
            </p:nvSpPr>
            <p:spPr>
              <a:xfrm>
                <a:off x="76397" y="1501924"/>
                <a:ext cx="7577131" cy="3447832"/>
              </a:xfrm>
              <a:blipFill>
                <a:blip r:embed="rId2"/>
                <a:stretch>
                  <a:fillRect l="-724" t="-2650" r="-80" b="-44170"/>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FC323061-C25E-D41E-081F-CB5D56DA81DE}"/>
              </a:ext>
            </a:extLst>
          </p:cNvPr>
          <p:cNvPicPr>
            <a:picLocks noChangeAspect="1"/>
          </p:cNvPicPr>
          <p:nvPr/>
        </p:nvPicPr>
        <p:blipFill>
          <a:blip r:embed="rId3"/>
          <a:stretch>
            <a:fillRect/>
          </a:stretch>
        </p:blipFill>
        <p:spPr>
          <a:xfrm>
            <a:off x="7653528" y="1984249"/>
            <a:ext cx="4462075" cy="4316482"/>
          </a:xfrm>
          <a:prstGeom prst="rect">
            <a:avLst/>
          </a:prstGeom>
        </p:spPr>
      </p:pic>
      <p:grpSp>
        <p:nvGrpSpPr>
          <p:cNvPr id="52" name="Group 51">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3" name="Rectangle 5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asellaDiTesto 5">
            <a:extLst>
              <a:ext uri="{FF2B5EF4-FFF2-40B4-BE49-F238E27FC236}">
                <a16:creationId xmlns:a16="http://schemas.microsoft.com/office/drawing/2014/main" id="{AA957A6F-FA70-9433-0EFA-02AEA588E41C}"/>
              </a:ext>
            </a:extLst>
          </p:cNvPr>
          <p:cNvSpPr txBox="1"/>
          <p:nvPr/>
        </p:nvSpPr>
        <p:spPr>
          <a:xfrm>
            <a:off x="76397" y="855593"/>
            <a:ext cx="11948675" cy="646331"/>
          </a:xfrm>
          <a:prstGeom prst="rect">
            <a:avLst/>
          </a:prstGeom>
          <a:noFill/>
        </p:spPr>
        <p:txBody>
          <a:bodyPr wrap="square">
            <a:spAutoFit/>
          </a:bodyPr>
          <a:lstStyle/>
          <a:p>
            <a:pPr marL="0" indent="0">
              <a:buNone/>
            </a:pPr>
            <a:r>
              <a:rPr lang="en-US" sz="1800" dirty="0"/>
              <a:t>This controller combines the robustness of </a:t>
            </a:r>
            <a:r>
              <a:rPr lang="en-US" sz="1800" b="1" dirty="0">
                <a:solidFill>
                  <a:srgbClr val="C00000"/>
                </a:solidFill>
              </a:rPr>
              <a:t>Sliding-Mode Control </a:t>
            </a:r>
            <a:r>
              <a:rPr lang="en-US" sz="1800" dirty="0"/>
              <a:t>with </a:t>
            </a:r>
            <a:r>
              <a:rPr lang="en-US" sz="1800" b="1" dirty="0">
                <a:solidFill>
                  <a:srgbClr val="C00000"/>
                </a:solidFill>
              </a:rPr>
              <a:t>adaptive parameter estimation</a:t>
            </a:r>
            <a:r>
              <a:rPr lang="en-US" sz="1800" dirty="0"/>
              <a:t>, allowing the controller to reject unknown disturbances without prior knowledge of their bounds. </a:t>
            </a:r>
          </a:p>
        </p:txBody>
      </p:sp>
    </p:spTree>
    <p:extLst>
      <p:ext uri="{BB962C8B-B14F-4D97-AF65-F5344CB8AC3E}">
        <p14:creationId xmlns:p14="http://schemas.microsoft.com/office/powerpoint/2010/main" val="3804277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18DB23-622B-4720-2ECB-06E64A19BACF}"/>
            </a:ext>
          </a:extLst>
        </p:cNvPr>
        <p:cNvGrpSpPr/>
        <p:nvPr/>
      </p:nvGrpSpPr>
      <p:grpSpPr>
        <a:xfrm>
          <a:off x="0" y="0"/>
          <a:ext cx="0" cy="0"/>
          <a:chOff x="0" y="0"/>
          <a:chExt cx="0" cy="0"/>
        </a:xfrm>
      </p:grpSpPr>
      <p:sp useBgFill="1">
        <p:nvSpPr>
          <p:cNvPr id="43"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D311117-6D29-30F1-E9E9-E2A0B924984C}"/>
              </a:ext>
            </a:extLst>
          </p:cNvPr>
          <p:cNvSpPr>
            <a:spLocks noGrp="1"/>
          </p:cNvSpPr>
          <p:nvPr>
            <p:ph type="title"/>
          </p:nvPr>
        </p:nvSpPr>
        <p:spPr>
          <a:xfrm>
            <a:off x="192024" y="332231"/>
            <a:ext cx="4855464"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Square trajectory results</a:t>
            </a:r>
          </a:p>
        </p:txBody>
      </p:sp>
      <p:sp>
        <p:nvSpPr>
          <p:cNvPr id="4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D6FB1B49-40F5-6D0F-37FC-45A4B744C9C8}"/>
              </a:ext>
            </a:extLst>
          </p:cNvPr>
          <p:cNvSpPr txBox="1"/>
          <p:nvPr/>
        </p:nvSpPr>
        <p:spPr>
          <a:xfrm>
            <a:off x="5239511" y="332231"/>
            <a:ext cx="6894576" cy="2112265"/>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50" dirty="0" err="1"/>
              <a:t>xPeaks</a:t>
            </a:r>
            <a:r>
              <a:rPr lang="en-US" sz="1550" dirty="0"/>
              <a:t> in the errors appear at 10, 15, 20, and 25 s, corresponding to the transition from one side to another.</a:t>
            </a:r>
          </a:p>
          <a:p>
            <a:pPr marL="285750" indent="-228600">
              <a:lnSpc>
                <a:spcPct val="90000"/>
              </a:lnSpc>
              <a:spcAft>
                <a:spcPts val="600"/>
              </a:spcAft>
              <a:buFont typeface="Arial" panose="020B0604020202020204" pitchFamily="34" charset="0"/>
              <a:buChar char="•"/>
            </a:pPr>
            <a:r>
              <a:rPr lang="en-US" sz="1550" dirty="0"/>
              <a:t>During the x-axis segments (10–15 s and 20–25 s), position/velocity errors dominate on x, while orientation errors are mainly on y (pitch). </a:t>
            </a:r>
          </a:p>
          <a:p>
            <a:pPr marL="285750" indent="-228600">
              <a:lnSpc>
                <a:spcPct val="90000"/>
              </a:lnSpc>
              <a:spcAft>
                <a:spcPts val="600"/>
              </a:spcAft>
              <a:buFont typeface="Arial" panose="020B0604020202020204" pitchFamily="34" charset="0"/>
              <a:buChar char="•"/>
            </a:pPr>
            <a:r>
              <a:rPr lang="en-US" sz="1550" dirty="0"/>
              <a:t>During the y-axis segments (15–20 s and 25–30 s), the opposite occurs: position/velocity errors dominate on y, and orientation errors on x (roll). </a:t>
            </a:r>
          </a:p>
          <a:p>
            <a:pPr marL="285750" indent="-228600">
              <a:lnSpc>
                <a:spcPct val="90000"/>
              </a:lnSpc>
              <a:spcAft>
                <a:spcPts val="600"/>
              </a:spcAft>
              <a:buFont typeface="Arial" panose="020B0604020202020204" pitchFamily="34" charset="0"/>
              <a:buChar char="•"/>
            </a:pPr>
            <a:r>
              <a:rPr lang="en-US" sz="1550" dirty="0"/>
              <a:t>Along the z-axis, an initial peak is observed during ascent, followed by damped oscillations, while orientation errors remain nearly zero due to the smooth yaw profile.</a:t>
            </a:r>
          </a:p>
        </p:txBody>
      </p:sp>
      <p:pic>
        <p:nvPicPr>
          <p:cNvPr id="6" name="Immagine 5">
            <a:extLst>
              <a:ext uri="{FF2B5EF4-FFF2-40B4-BE49-F238E27FC236}">
                <a16:creationId xmlns:a16="http://schemas.microsoft.com/office/drawing/2014/main" id="{8E3BDB2E-FF69-6DD1-5557-AF10FE6C2622}"/>
              </a:ext>
            </a:extLst>
          </p:cNvPr>
          <p:cNvPicPr>
            <a:picLocks noChangeAspect="1"/>
          </p:cNvPicPr>
          <p:nvPr/>
        </p:nvPicPr>
        <p:blipFill>
          <a:blip r:embed="rId2"/>
          <a:stretch>
            <a:fillRect/>
          </a:stretch>
        </p:blipFill>
        <p:spPr>
          <a:xfrm>
            <a:off x="367418" y="2487890"/>
            <a:ext cx="5374801" cy="4326714"/>
          </a:xfrm>
          <a:prstGeom prst="rect">
            <a:avLst/>
          </a:prstGeom>
        </p:spPr>
      </p:pic>
      <p:pic>
        <p:nvPicPr>
          <p:cNvPr id="9" name="Immagine 8">
            <a:extLst>
              <a:ext uri="{FF2B5EF4-FFF2-40B4-BE49-F238E27FC236}">
                <a16:creationId xmlns:a16="http://schemas.microsoft.com/office/drawing/2014/main" id="{F08A76A3-AFF0-BD91-D867-AB46C294AAD0}"/>
              </a:ext>
            </a:extLst>
          </p:cNvPr>
          <p:cNvPicPr>
            <a:picLocks noChangeAspect="1"/>
          </p:cNvPicPr>
          <p:nvPr/>
        </p:nvPicPr>
        <p:blipFill>
          <a:blip r:embed="rId3"/>
          <a:srcRect l="648"/>
          <a:stretch>
            <a:fillRect/>
          </a:stretch>
        </p:blipFill>
        <p:spPr>
          <a:xfrm>
            <a:off x="6449783" y="2534183"/>
            <a:ext cx="5299295" cy="4280421"/>
          </a:xfrm>
          <a:prstGeom prst="rect">
            <a:avLst/>
          </a:prstGeom>
        </p:spPr>
      </p:pic>
    </p:spTree>
    <p:extLst>
      <p:ext uri="{BB962C8B-B14F-4D97-AF65-F5344CB8AC3E}">
        <p14:creationId xmlns:p14="http://schemas.microsoft.com/office/powerpoint/2010/main" val="374116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03E8BB-416A-AAAE-0974-51465E150B1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87C3A9E-A6FA-5452-3958-C1DF0B4674B4}"/>
              </a:ext>
            </a:extLst>
          </p:cNvPr>
          <p:cNvSpPr>
            <a:spLocks noGrp="1"/>
          </p:cNvSpPr>
          <p:nvPr>
            <p:ph type="title"/>
          </p:nvPr>
        </p:nvSpPr>
        <p:spPr>
          <a:xfrm>
            <a:off x="182879" y="396873"/>
            <a:ext cx="5056632"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Circular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F3E9B4A1-B059-1476-CEAA-302A29DB5149}"/>
              </a:ext>
            </a:extLst>
          </p:cNvPr>
          <p:cNvSpPr txBox="1"/>
          <p:nvPr/>
        </p:nvSpPr>
        <p:spPr>
          <a:xfrm>
            <a:off x="5541262" y="457200"/>
            <a:ext cx="6464809" cy="1929384"/>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50" dirty="0"/>
              <a:t>The error profiles are smoother than in the square trajectory, reflecting the continuous nature of the circular path. </a:t>
            </a:r>
          </a:p>
          <a:p>
            <a:pPr marL="285750" indent="-228600">
              <a:lnSpc>
                <a:spcPct val="90000"/>
              </a:lnSpc>
              <a:spcAft>
                <a:spcPts val="600"/>
              </a:spcAft>
              <a:buFont typeface="Arial" panose="020B0604020202020204" pitchFamily="34" charset="0"/>
              <a:buChar char="•"/>
            </a:pPr>
            <a:r>
              <a:rPr lang="en-US" sz="1550" dirty="0"/>
              <a:t>Slightly larger errors appear on the x and y axes during 10–30 s, when the UAV performs the circular motion. </a:t>
            </a:r>
          </a:p>
          <a:p>
            <a:pPr marL="285750" indent="-228600">
              <a:lnSpc>
                <a:spcPct val="90000"/>
              </a:lnSpc>
              <a:spcAft>
                <a:spcPts val="600"/>
              </a:spcAft>
              <a:buFont typeface="Arial" panose="020B0604020202020204" pitchFamily="34" charset="0"/>
              <a:buChar char="•"/>
            </a:pPr>
            <a:r>
              <a:rPr lang="en-US" sz="1550" dirty="0"/>
              <a:t>A peak in z-axis position and velocity errors occurs during the initial ascent, which rapidly decays as circular flight begins. </a:t>
            </a:r>
          </a:p>
          <a:p>
            <a:pPr marL="285750" indent="-228600">
              <a:lnSpc>
                <a:spcPct val="90000"/>
              </a:lnSpc>
              <a:spcAft>
                <a:spcPts val="600"/>
              </a:spcAft>
              <a:buFont typeface="Arial" panose="020B0604020202020204" pitchFamily="34" charset="0"/>
              <a:buChar char="•"/>
            </a:pPr>
            <a:r>
              <a:rPr lang="en-US" sz="1550" dirty="0"/>
              <a:t>Orientation and angular velocity errors on z remain negligible due to the smoothly planned yaw profile.</a:t>
            </a:r>
          </a:p>
        </p:txBody>
      </p:sp>
      <p:pic>
        <p:nvPicPr>
          <p:cNvPr id="8" name="Immagine 7" descr="Immagine che contiene testo, diagramma, linea, Diagramma&#10;&#10;Il contenuto generato dall'IA potrebbe non essere corretto.">
            <a:extLst>
              <a:ext uri="{FF2B5EF4-FFF2-40B4-BE49-F238E27FC236}">
                <a16:creationId xmlns:a16="http://schemas.microsoft.com/office/drawing/2014/main" id="{D0D336FB-5597-F4A5-AE86-5855A3C98A4F}"/>
              </a:ext>
            </a:extLst>
          </p:cNvPr>
          <p:cNvPicPr>
            <a:picLocks noChangeAspect="1"/>
          </p:cNvPicPr>
          <p:nvPr/>
        </p:nvPicPr>
        <p:blipFill>
          <a:blip r:embed="rId2"/>
          <a:stretch>
            <a:fillRect/>
          </a:stretch>
        </p:blipFill>
        <p:spPr>
          <a:xfrm>
            <a:off x="6271260" y="2453381"/>
            <a:ext cx="5355335" cy="4337822"/>
          </a:xfrm>
          <a:prstGeom prst="rect">
            <a:avLst/>
          </a:prstGeom>
        </p:spPr>
      </p:pic>
      <p:pic>
        <p:nvPicPr>
          <p:cNvPr id="10" name="Immagine 9" descr="Immagine che contiene testo, diagramma, Diagramma, linea&#10;&#10;Il contenuto generato dall'IA potrebbe non essere corretto.">
            <a:extLst>
              <a:ext uri="{FF2B5EF4-FFF2-40B4-BE49-F238E27FC236}">
                <a16:creationId xmlns:a16="http://schemas.microsoft.com/office/drawing/2014/main" id="{5C1840AA-20D6-D6A8-2902-7F82AC4FD685}"/>
              </a:ext>
            </a:extLst>
          </p:cNvPr>
          <p:cNvPicPr>
            <a:picLocks noChangeAspect="1"/>
          </p:cNvPicPr>
          <p:nvPr/>
        </p:nvPicPr>
        <p:blipFill>
          <a:blip r:embed="rId3"/>
          <a:stretch>
            <a:fillRect/>
          </a:stretch>
        </p:blipFill>
        <p:spPr>
          <a:xfrm>
            <a:off x="457962" y="2453381"/>
            <a:ext cx="5355336" cy="4337822"/>
          </a:xfrm>
          <a:prstGeom prst="rect">
            <a:avLst/>
          </a:prstGeom>
        </p:spPr>
      </p:pic>
    </p:spTree>
    <p:extLst>
      <p:ext uri="{BB962C8B-B14F-4D97-AF65-F5344CB8AC3E}">
        <p14:creationId xmlns:p14="http://schemas.microsoft.com/office/powerpoint/2010/main" val="25253729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2a491a9-67d5-4381-9b97-e9cfb2259ce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988B09BB5703418F3846A3CF5528F4" ma:contentTypeVersion="14" ma:contentTypeDescription="Create a new document." ma:contentTypeScope="" ma:versionID="e5604ac3ac7ecb533a9e056c9c828c83">
  <xsd:schema xmlns:xsd="http://www.w3.org/2001/XMLSchema" xmlns:xs="http://www.w3.org/2001/XMLSchema" xmlns:p="http://schemas.microsoft.com/office/2006/metadata/properties" xmlns:ns3="1f3d2cb2-d48f-481e-8a14-d2d3b9dfc316" xmlns:ns4="c2a491a9-67d5-4381-9b97-e9cfb2259ce0" targetNamespace="http://schemas.microsoft.com/office/2006/metadata/properties" ma:root="true" ma:fieldsID="7603212819a3438f00253a40aa988fcc" ns3:_="" ns4:_="">
    <xsd:import namespace="1f3d2cb2-d48f-481e-8a14-d2d3b9dfc316"/>
    <xsd:import namespace="c2a491a9-67d5-4381-9b97-e9cfb2259ce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SearchProperties" minOccurs="0"/>
                <xsd:element ref="ns4:MediaServiceDateTaken" minOccurs="0"/>
                <xsd:element ref="ns4:MediaServiceSystemTags" minOccurs="0"/>
                <xsd:element ref="ns4:MediaServiceOCR"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3d2cb2-d48f-481e-8a14-d2d3b9dfc31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a491a9-67d5-4381-9b97-e9cfb2259ce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0EA058-3390-4620-9351-05C5BF491D79}">
  <ds:schemaRefs>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1f3d2cb2-d48f-481e-8a14-d2d3b9dfc316"/>
    <ds:schemaRef ds:uri="http://schemas.microsoft.com/office/infopath/2007/PartnerControls"/>
    <ds:schemaRef ds:uri="c2a491a9-67d5-4381-9b97-e9cfb2259ce0"/>
    <ds:schemaRef ds:uri="http://purl.org/dc/terms/"/>
  </ds:schemaRefs>
</ds:datastoreItem>
</file>

<file path=customXml/itemProps2.xml><?xml version="1.0" encoding="utf-8"?>
<ds:datastoreItem xmlns:ds="http://schemas.openxmlformats.org/officeDocument/2006/customXml" ds:itemID="{80425E76-C95B-40E5-B4AA-9BC84B4B4D80}">
  <ds:schemaRefs>
    <ds:schemaRef ds:uri="http://schemas.microsoft.com/sharepoint/v3/contenttype/forms"/>
  </ds:schemaRefs>
</ds:datastoreItem>
</file>

<file path=customXml/itemProps3.xml><?xml version="1.0" encoding="utf-8"?>
<ds:datastoreItem xmlns:ds="http://schemas.openxmlformats.org/officeDocument/2006/customXml" ds:itemID="{FD5D54F7-51EF-421A-9C76-2892B4A7C17C}">
  <ds:schemaRefs>
    <ds:schemaRef ds:uri="1f3d2cb2-d48f-481e-8a14-d2d3b9dfc316"/>
    <ds:schemaRef ds:uri="c2a491a9-67d5-4381-9b97-e9cfb2259c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23</TotalTime>
  <Words>2797</Words>
  <Application>Microsoft Office PowerPoint</Application>
  <PresentationFormat>Widescreen</PresentationFormat>
  <Paragraphs>209</Paragraphs>
  <Slides>26</Slides>
  <Notes>7</Notes>
  <HiddenSlides>0</HiddenSlides>
  <MMClips>8</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Aptos</vt:lpstr>
      <vt:lpstr>Aptos Display</vt:lpstr>
      <vt:lpstr>Arial</vt:lpstr>
      <vt:lpstr>Calibri</vt:lpstr>
      <vt:lpstr>Cambria Math</vt:lpstr>
      <vt:lpstr>Century Gothic</vt:lpstr>
      <vt:lpstr>Wingdings</vt:lpstr>
      <vt:lpstr>Tema di Office</vt:lpstr>
      <vt:lpstr>Presentazione standard di PowerPoint</vt:lpstr>
      <vt:lpstr>Presentazione standard di PowerPoint</vt:lpstr>
      <vt:lpstr>INTRODUCTION </vt:lpstr>
      <vt:lpstr>PLANNER</vt:lpstr>
      <vt:lpstr>PLANNER: trajectory segment details</vt:lpstr>
      <vt:lpstr>Co-planar UAV: Hierarchical control </vt:lpstr>
      <vt:lpstr>Co-planar UAV: Adaptive Sliding Mode control</vt:lpstr>
      <vt:lpstr>Hierarchical Control: Square trajectory results</vt:lpstr>
      <vt:lpstr>Hierarchical Control: Circular trajectory results</vt:lpstr>
      <vt:lpstr>Hierarchical Control: results analysis</vt:lpstr>
      <vt:lpstr>Adaptive Sliding Mode Control: Square trajectory results</vt:lpstr>
      <vt:lpstr>Adaptive Sliding Mode Control: Circular trajectory results</vt:lpstr>
      <vt:lpstr>Commanded total thrust analysis in Co-planar UAV controllers</vt:lpstr>
      <vt:lpstr>Hierarchical Control in presence of disturbance: Circular trajectory results</vt:lpstr>
      <vt:lpstr>ASMC in presence of disturbance: Circular trajectory results</vt:lpstr>
      <vt:lpstr>Tilting UAV: Holocopter approach</vt:lpstr>
      <vt:lpstr>Tilting UAV: NL Model Predictive control</vt:lpstr>
      <vt:lpstr>Tiliting control with Holocopter approach: Square trajectory results</vt:lpstr>
      <vt:lpstr>Tiliting control with Holocopter approach: Circular trajectory results</vt:lpstr>
      <vt:lpstr>NL Model Predictive Control: Square trajectory results</vt:lpstr>
      <vt:lpstr>NL Model Predictive Control: Circular trajectory results</vt:lpstr>
      <vt:lpstr>Holocopter approach in presence of disturbance: square trajectory results</vt:lpstr>
      <vt:lpstr>NMPC in presence of disturbance: square trajectory results</vt:lpstr>
      <vt:lpstr>Conclusion: Co-planar UAV </vt:lpstr>
      <vt:lpstr>Conclusion: Tilting UAV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SABRINA SARNATARO</dc:creator>
  <cp:lastModifiedBy>Laura Milone</cp:lastModifiedBy>
  <cp:revision>2</cp:revision>
  <dcterms:created xsi:type="dcterms:W3CDTF">2025-07-22T14:22:03Z</dcterms:created>
  <dcterms:modified xsi:type="dcterms:W3CDTF">2025-07-26T09:23:38Z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0x0101003B988B09BB5703418F3846A3CF5528F4</vt:lpwstr>
  </property>
</Properties>
</file>